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99" r:id="rId3"/>
    <p:sldId id="331" r:id="rId4"/>
    <p:sldId id="343" r:id="rId5"/>
    <p:sldId id="320" r:id="rId6"/>
    <p:sldId id="306" r:id="rId7"/>
    <p:sldId id="298" r:id="rId8"/>
    <p:sldId id="305" r:id="rId9"/>
    <p:sldId id="346" r:id="rId10"/>
    <p:sldId id="350" r:id="rId11"/>
    <p:sldId id="325" r:id="rId12"/>
    <p:sldId id="286" r:id="rId13"/>
    <p:sldId id="352" r:id="rId14"/>
    <p:sldId id="326" r:id="rId15"/>
    <p:sldId id="287" r:id="rId16"/>
    <p:sldId id="348" r:id="rId17"/>
    <p:sldId id="308" r:id="rId18"/>
    <p:sldId id="349" r:id="rId19"/>
    <p:sldId id="351" r:id="rId20"/>
    <p:sldId id="339" r:id="rId21"/>
    <p:sldId id="296" r:id="rId22"/>
    <p:sldId id="335" r:id="rId23"/>
    <p:sldId id="353" r:id="rId24"/>
    <p:sldId id="334" r:id="rId25"/>
    <p:sldId id="354" r:id="rId26"/>
    <p:sldId id="336" r:id="rId27"/>
    <p:sldId id="315" r:id="rId28"/>
    <p:sldId id="338" r:id="rId29"/>
    <p:sldId id="357" r:id="rId30"/>
    <p:sldId id="342" r:id="rId31"/>
    <p:sldId id="355" r:id="rId32"/>
    <p:sldId id="356" r:id="rId33"/>
    <p:sldId id="359" r:id="rId34"/>
    <p:sldId id="358" r:id="rId35"/>
    <p:sldId id="314" r:id="rId36"/>
    <p:sldId id="328" r:id="rId37"/>
    <p:sldId id="281" r:id="rId38"/>
    <p:sldId id="329" r:id="rId39"/>
    <p:sldId id="275" r:id="rId40"/>
    <p:sldId id="321" r:id="rId41"/>
    <p:sldId id="294" r:id="rId42"/>
    <p:sldId id="309" r:id="rId43"/>
    <p:sldId id="285" r:id="rId44"/>
    <p:sldId id="330" r:id="rId45"/>
    <p:sldId id="311" r:id="rId46"/>
    <p:sldId id="360" r:id="rId47"/>
    <p:sldId id="327" r:id="rId48"/>
    <p:sldId id="310" r:id="rId49"/>
    <p:sldId id="300" r:id="rId50"/>
    <p:sldId id="362" r:id="rId51"/>
    <p:sldId id="301" r:id="rId52"/>
    <p:sldId id="304" r:id="rId53"/>
    <p:sldId id="302" r:id="rId54"/>
    <p:sldId id="292" r:id="rId55"/>
    <p:sldId id="344" r:id="rId56"/>
    <p:sldId id="323" r:id="rId57"/>
    <p:sldId id="324" r:id="rId58"/>
    <p:sldId id="340" r:id="rId59"/>
    <p:sldId id="341" r:id="rId60"/>
    <p:sldId id="363" r:id="rId61"/>
    <p:sldId id="317" r:id="rId62"/>
    <p:sldId id="361" r:id="rId6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99"/>
            <p14:sldId id="331"/>
            <p14:sldId id="343"/>
            <p14:sldId id="320"/>
            <p14:sldId id="306"/>
            <p14:sldId id="298"/>
            <p14:sldId id="305"/>
            <p14:sldId id="346"/>
            <p14:sldId id="350"/>
            <p14:sldId id="325"/>
          </p14:sldIdLst>
        </p14:section>
        <p14:section name="设计、平滑、添加注释、协作、操作说明搜索" id="{B9B51309-D148-4332-87C2-07BE32FBCA3B}">
          <p14:sldIdLst>
            <p14:sldId id="286"/>
            <p14:sldId id="352"/>
            <p14:sldId id="326"/>
            <p14:sldId id="287"/>
            <p14:sldId id="348"/>
            <p14:sldId id="308"/>
            <p14:sldId id="349"/>
            <p14:sldId id="351"/>
            <p14:sldId id="339"/>
            <p14:sldId id="296"/>
            <p14:sldId id="335"/>
            <p14:sldId id="353"/>
            <p14:sldId id="334"/>
            <p14:sldId id="354"/>
            <p14:sldId id="336"/>
            <p14:sldId id="315"/>
            <p14:sldId id="338"/>
            <p14:sldId id="357"/>
            <p14:sldId id="342"/>
            <p14:sldId id="355"/>
            <p14:sldId id="356"/>
            <p14:sldId id="359"/>
            <p14:sldId id="358"/>
            <p14:sldId id="314"/>
            <p14:sldId id="328"/>
            <p14:sldId id="281"/>
            <p14:sldId id="329"/>
            <p14:sldId id="275"/>
            <p14:sldId id="321"/>
            <p14:sldId id="294"/>
            <p14:sldId id="309"/>
            <p14:sldId id="285"/>
            <p14:sldId id="330"/>
            <p14:sldId id="311"/>
            <p14:sldId id="360"/>
            <p14:sldId id="327"/>
            <p14:sldId id="310"/>
          </p14:sldIdLst>
        </p14:section>
        <p14:section name="了解详细信息" id="{2CC34DB2-6590-42C0-AD4B-A04C6060184E}">
          <p14:sldIdLst>
            <p14:sldId id="300"/>
            <p14:sldId id="362"/>
            <p14:sldId id="301"/>
            <p14:sldId id="304"/>
            <p14:sldId id="302"/>
            <p14:sldId id="292"/>
            <p14:sldId id="344"/>
            <p14:sldId id="323"/>
            <p14:sldId id="324"/>
            <p14:sldId id="340"/>
            <p14:sldId id="341"/>
            <p14:sldId id="363"/>
            <p14:sldId id="317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DD462F"/>
    <a:srgbClr val="D2B4A6"/>
    <a:srgbClr val="FF9B45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5" autoAdjust="0"/>
    <p:restoredTop sz="94214" autoAdjust="0"/>
  </p:normalViewPr>
  <p:slideViewPr>
    <p:cSldViewPr snapToGrid="0">
      <p:cViewPr varScale="1">
        <p:scale>
          <a:sx n="86" d="100"/>
          <a:sy n="86" d="100"/>
        </p:scale>
        <p:origin x="37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-318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B5363-1257-42F6-9FA1-78D9A6383C5B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rtl="0"/>
              <a:t>2019年6月5日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rtl="0"/>
              <a:t>‹#›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0717CCD-7153-4CFA-8FE4-043AE2A91A48}" type="datetime2">
              <a:rPr lang="zh-CN" altLang="en-US" smtClean="0"/>
              <a:pPr/>
              <a:t>2019年6月5日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4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8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98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0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5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8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9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2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9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46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2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7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8611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dirty="0"/>
              <a:t>在“幻灯片放映”模式下，选择箭头访问相应链接。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pPr rtl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1670946"/>
            <a:ext cx="10363200" cy="14700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6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867" dirty="0">
                <a:solidFill>
                  <a:schemeClr val="accent5">
                    <a:lumMod val="50000"/>
                  </a:schemeClr>
                </a:solidFill>
              </a:rPr>
              <a:t>第一单元  课程简介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911424" y="3212976"/>
            <a:ext cx="10369152" cy="7920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733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4110435"/>
            <a:ext cx="12206817" cy="277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47">
            <a:extLst>
              <a:ext uri="{FF2B5EF4-FFF2-40B4-BE49-F238E27FC236}">
                <a16:creationId xmlns:a16="http://schemas.microsoft.com/office/drawing/2014/main" id="{04D5520F-0D70-4F0C-80BF-86B4DB96BE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9036" y="5367413"/>
            <a:ext cx="5689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八维研修学院</a:t>
            </a:r>
            <a:endParaRPr lang="zh-CN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147">
            <a:extLst>
              <a:ext uri="{FF2B5EF4-FFF2-40B4-BE49-F238E27FC236}">
                <a16:creationId xmlns:a16="http://schemas.microsoft.com/office/drawing/2014/main" id="{523A613E-4748-48AE-8412-FA6DB67A3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9036" y="4602279"/>
            <a:ext cx="568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 b="1" baseline="0" dirty="0">
                <a:solidFill>
                  <a:schemeClr val="bg1"/>
                </a:solidFill>
                <a:latin typeface="楷体" panose="02010609060101010101" pitchFamily="49" charset="-122"/>
                <a:ea typeface="仿宋" panose="02010609060101010101" pitchFamily="49" charset="-122"/>
                <a:sym typeface="微软雅黑" panose="020B0503020204020204" pitchFamily="34" charset="-122"/>
              </a:rPr>
              <a:t>李学军  姚慧  陈虎</a:t>
            </a:r>
            <a:endParaRPr lang="zh-CN" altLang="zh-CN" sz="2800" b="1" baseline="0" dirty="0">
              <a:solidFill>
                <a:schemeClr val="bg1"/>
              </a:solidFill>
              <a:latin typeface="楷体" panose="02010609060101010101" pitchFamily="49" charset="-122"/>
              <a:ea typeface="仿宋" panose="02010609060101010101" pitchFamily="49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744144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051538" y="1696916"/>
            <a:ext cx="8088923" cy="4528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</a:endParaRPr>
          </a:p>
        </p:txBody>
      </p:sp>
      <p:sp>
        <p:nvSpPr>
          <p:cNvPr id="5" name="长方形 9">
            <a:extLst>
              <a:ext uri="{FF2B5EF4-FFF2-40B4-BE49-F238E27FC236}">
                <a16:creationId xmlns:a16="http://schemas.microsoft.com/office/drawing/2014/main" id="{C4B3FE0F-B593-404C-8255-A68A8A0BB735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14">
            <a:extLst>
              <a:ext uri="{FF2B5EF4-FFF2-40B4-BE49-F238E27FC236}">
                <a16:creationId xmlns:a16="http://schemas.microsoft.com/office/drawing/2014/main" id="{637C5F5B-1E08-4A97-A03C-EF6231A9D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ED82501-5083-4F54-85A6-CE59CD5693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050" y="1697038"/>
            <a:ext cx="8089900" cy="4527550"/>
          </a:xfrm>
          <a:prstGeom prst="rect">
            <a:avLst/>
          </a:prstGeom>
        </p:spPr>
        <p:txBody>
          <a:bodyPr/>
          <a:lstStyle>
            <a:lvl1pPr algn="ctr">
              <a:defRPr sz="2400" baseline="0"/>
            </a:lvl1pPr>
            <a:lvl2pPr>
              <a:defRPr sz="2000" baseline="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1037492" y="1618515"/>
            <a:ext cx="10287000" cy="4254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20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10ED51-688A-46D2-A22D-61C7D8609E89}" type="datetime10">
              <a:rPr lang="zh-CN" altLang="en-US" smtClean="0"/>
              <a:t>22:09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EC7566E-D61A-46F7-9C78-DD84A380D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118373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双栏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87557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BB05851-7FFE-4E21-B846-31225183F03D}" type="datetime10">
              <a:rPr lang="zh-CN" altLang="en-US" smtClean="0"/>
              <a:t>22:09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5CC18B6-000D-41C2-A9DD-37E1AA365D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7731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B1F42ACA-63F4-4515-AA39-ACAF208B3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286944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双栏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87557" y="1863969"/>
            <a:ext cx="5166713" cy="400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E182122-4351-4753-8576-E73DD43CDD08}" type="datetime10">
              <a:rPr lang="zh-CN" altLang="en-US" smtClean="0"/>
              <a:t>22:09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长方形 9">
            <a:extLst>
              <a:ext uri="{FF2B5EF4-FFF2-40B4-BE49-F238E27FC236}">
                <a16:creationId xmlns:a16="http://schemas.microsoft.com/office/drawing/2014/main" id="{519F5501-5B09-41B4-A1AE-A653DA4A5056}"/>
              </a:ext>
            </a:extLst>
          </p:cNvPr>
          <p:cNvSpPr/>
          <p:nvPr userDrawn="1"/>
        </p:nvSpPr>
        <p:spPr bwMode="blackWhite">
          <a:xfrm>
            <a:off x="0" y="0"/>
            <a:ext cx="12191999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600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B1F42ACA-63F4-4515-AA39-ACAF208B3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4838" y="365125"/>
            <a:ext cx="10077450" cy="742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BCE644A-4513-4670-A497-E66E2C39CE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5875" y="1863725"/>
            <a:ext cx="5283200" cy="40100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225265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2919" y="222325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4" y="1435607"/>
            <a:ext cx="5166713" cy="443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2BD808-43EE-4D3B-B932-77A8CB3AEE30}" type="datetime10">
              <a:rPr lang="zh-CN" altLang="en-US" smtClean="0"/>
              <a:t>22:09</a:t>
            </a:fld>
            <a:endParaRPr 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51ED7B9-0C78-4DBF-822D-F58B44C233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64225" y="1434998"/>
            <a:ext cx="5784301" cy="44376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136379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71" y="577830"/>
            <a:ext cx="6876288" cy="64008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1941623"/>
            <a:ext cx="11224612" cy="4596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>
          <a:xfrm>
            <a:off x="203200" y="6553200"/>
            <a:ext cx="11785600" cy="1524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494857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166831" y="231044"/>
            <a:ext cx="90251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3733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88732C-BE5E-4779-92AA-718D83866F33}"/>
              </a:ext>
            </a:extLst>
          </p:cNvPr>
          <p:cNvSpPr/>
          <p:nvPr userDrawn="1"/>
        </p:nvSpPr>
        <p:spPr>
          <a:xfrm>
            <a:off x="623623" y="2839721"/>
            <a:ext cx="11567534" cy="22563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3" strike="noStrike" noProof="1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35E92E2-715B-4748-8F2F-9AA7F5A0DE85}"/>
              </a:ext>
            </a:extLst>
          </p:cNvPr>
          <p:cNvGrpSpPr/>
          <p:nvPr userDrawn="1"/>
        </p:nvGrpSpPr>
        <p:grpSpPr>
          <a:xfrm>
            <a:off x="9713715" y="3633471"/>
            <a:ext cx="2237316" cy="1462616"/>
            <a:chOff x="449263" y="-463550"/>
            <a:chExt cx="4000500" cy="2379663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1F78E67B-62EA-46E4-B194-67A615051D58}"/>
                </a:ext>
              </a:extLst>
            </p:cNvPr>
            <p:cNvSpPr/>
            <p:nvPr/>
          </p:nvSpPr>
          <p:spPr>
            <a:xfrm>
              <a:off x="449263" y="1655763"/>
              <a:ext cx="4000500" cy="252413"/>
            </a:xfrm>
            <a:prstGeom prst="rect">
              <a:avLst/>
            </a:prstGeom>
            <a:solidFill>
              <a:srgbClr val="43592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23EA27-B686-4E73-BDFB-EE61BB50781F}"/>
                </a:ext>
              </a:extLst>
            </p:cNvPr>
            <p:cNvSpPr/>
            <p:nvPr/>
          </p:nvSpPr>
          <p:spPr>
            <a:xfrm>
              <a:off x="1633538" y="7938"/>
              <a:ext cx="555625" cy="1647825"/>
            </a:xfrm>
            <a:custGeom>
              <a:avLst/>
              <a:gdLst/>
              <a:ahLst/>
              <a:cxnLst>
                <a:cxn ang="0">
                  <a:pos x="184150" y="1647825"/>
                </a:cxn>
                <a:cxn ang="0">
                  <a:pos x="555625" y="1606550"/>
                </a:cxn>
                <a:cxn ang="0">
                  <a:pos x="371475" y="0"/>
                </a:cxn>
                <a:cxn ang="0">
                  <a:pos x="0" y="41275"/>
                </a:cxn>
                <a:cxn ang="0">
                  <a:pos x="184150" y="1647825"/>
                </a:cxn>
              </a:cxnLst>
              <a:rect l="0" t="0" r="0" b="0"/>
              <a:pathLst>
                <a:path w="350" h="1038">
                  <a:moveTo>
                    <a:pt x="116" y="1038"/>
                  </a:moveTo>
                  <a:lnTo>
                    <a:pt x="350" y="1012"/>
                  </a:lnTo>
                  <a:lnTo>
                    <a:pt x="234" y="0"/>
                  </a:lnTo>
                  <a:lnTo>
                    <a:pt x="0" y="26"/>
                  </a:lnTo>
                  <a:lnTo>
                    <a:pt x="116" y="1038"/>
                  </a:lnTo>
                  <a:close/>
                </a:path>
              </a:pathLst>
            </a:custGeom>
            <a:solidFill>
              <a:srgbClr val="4A5B66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7D81369-0F49-486F-B611-1B4B5FC1BD5D}"/>
                </a:ext>
              </a:extLst>
            </p:cNvPr>
            <p:cNvSpPr/>
            <p:nvPr/>
          </p:nvSpPr>
          <p:spPr>
            <a:xfrm>
              <a:off x="1724025" y="147638"/>
              <a:ext cx="258762" cy="334963"/>
            </a:xfrm>
            <a:custGeom>
              <a:avLst/>
              <a:gdLst/>
              <a:ahLst/>
              <a:cxnLst>
                <a:cxn ang="0">
                  <a:pos x="33337" y="334963"/>
                </a:cxn>
                <a:cxn ang="0">
                  <a:pos x="258762" y="307975"/>
                </a:cxn>
                <a:cxn ang="0">
                  <a:pos x="225424" y="0"/>
                </a:cxn>
                <a:cxn ang="0">
                  <a:pos x="0" y="25400"/>
                </a:cxn>
                <a:cxn ang="0">
                  <a:pos x="33337" y="334963"/>
                </a:cxn>
              </a:cxnLst>
              <a:rect l="0" t="0" r="0" b="0"/>
              <a:pathLst>
                <a:path w="163" h="211">
                  <a:moveTo>
                    <a:pt x="21" y="211"/>
                  </a:moveTo>
                  <a:lnTo>
                    <a:pt x="163" y="194"/>
                  </a:lnTo>
                  <a:lnTo>
                    <a:pt x="142" y="0"/>
                  </a:lnTo>
                  <a:lnTo>
                    <a:pt x="0" y="16"/>
                  </a:lnTo>
                  <a:lnTo>
                    <a:pt x="21" y="211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49C9BFB-AE66-4EA3-81A5-13FC34F6AFFD}"/>
                </a:ext>
              </a:extLst>
            </p:cNvPr>
            <p:cNvSpPr/>
            <p:nvPr/>
          </p:nvSpPr>
          <p:spPr>
            <a:xfrm>
              <a:off x="1768475" y="568325"/>
              <a:ext cx="195262" cy="979488"/>
            </a:xfrm>
            <a:custGeom>
              <a:avLst/>
              <a:gdLst/>
              <a:ahLst/>
              <a:cxnLst>
                <a:cxn ang="0">
                  <a:pos x="0" y="7937"/>
                </a:cxn>
                <a:cxn ang="0">
                  <a:pos x="87312" y="0"/>
                </a:cxn>
                <a:cxn ang="0">
                  <a:pos x="195262" y="968375"/>
                </a:cxn>
                <a:cxn ang="0">
                  <a:pos x="109537" y="979488"/>
                </a:cxn>
                <a:cxn ang="0">
                  <a:pos x="0" y="7937"/>
                </a:cxn>
              </a:cxnLst>
              <a:rect l="0" t="0" r="0" b="0"/>
              <a:pathLst>
                <a:path w="123" h="617">
                  <a:moveTo>
                    <a:pt x="0" y="5"/>
                  </a:moveTo>
                  <a:lnTo>
                    <a:pt x="55" y="0"/>
                  </a:lnTo>
                  <a:lnTo>
                    <a:pt x="123" y="610"/>
                  </a:lnTo>
                  <a:lnTo>
                    <a:pt x="69" y="61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7AA4F29-A39E-47F4-B61C-6348D9264B51}"/>
                </a:ext>
              </a:extLst>
            </p:cNvPr>
            <p:cNvSpPr/>
            <p:nvPr/>
          </p:nvSpPr>
          <p:spPr>
            <a:xfrm>
              <a:off x="1908175" y="549275"/>
              <a:ext cx="198437" cy="979488"/>
            </a:xfrm>
            <a:custGeom>
              <a:avLst/>
              <a:gdLst/>
              <a:ahLst/>
              <a:cxnLst>
                <a:cxn ang="0">
                  <a:pos x="0" y="11112"/>
                </a:cxn>
                <a:cxn ang="0">
                  <a:pos x="85724" y="0"/>
                </a:cxn>
                <a:cxn ang="0">
                  <a:pos x="198437" y="971550"/>
                </a:cxn>
                <a:cxn ang="0">
                  <a:pos x="109537" y="979488"/>
                </a:cxn>
                <a:cxn ang="0">
                  <a:pos x="0" y="11112"/>
                </a:cxn>
              </a:cxnLst>
              <a:rect l="0" t="0" r="0" b="0"/>
              <a:pathLst>
                <a:path w="125" h="617">
                  <a:moveTo>
                    <a:pt x="0" y="7"/>
                  </a:moveTo>
                  <a:lnTo>
                    <a:pt x="54" y="0"/>
                  </a:lnTo>
                  <a:lnTo>
                    <a:pt x="125" y="612"/>
                  </a:lnTo>
                  <a:lnTo>
                    <a:pt x="69" y="61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DD03525-AD53-446F-8D7E-EDE3B0E1ADA6}"/>
                </a:ext>
              </a:extLst>
            </p:cNvPr>
            <p:cNvSpPr/>
            <p:nvPr/>
          </p:nvSpPr>
          <p:spPr>
            <a:xfrm>
              <a:off x="2039938" y="263525"/>
              <a:ext cx="439737" cy="1392238"/>
            </a:xfrm>
            <a:custGeom>
              <a:avLst/>
              <a:gdLst/>
              <a:ahLst/>
              <a:cxnLst>
                <a:cxn ang="0">
                  <a:pos x="153987" y="1392238"/>
                </a:cxn>
                <a:cxn ang="0">
                  <a:pos x="439737" y="1358900"/>
                </a:cxn>
                <a:cxn ang="0">
                  <a:pos x="285749" y="0"/>
                </a:cxn>
                <a:cxn ang="0">
                  <a:pos x="0" y="33337"/>
                </a:cxn>
                <a:cxn ang="0">
                  <a:pos x="153987" y="1392238"/>
                </a:cxn>
              </a:cxnLst>
              <a:rect l="0" t="0" r="0" b="0"/>
              <a:pathLst>
                <a:path w="277" h="877">
                  <a:moveTo>
                    <a:pt x="97" y="877"/>
                  </a:moveTo>
                  <a:lnTo>
                    <a:pt x="277" y="856"/>
                  </a:lnTo>
                  <a:lnTo>
                    <a:pt x="180" y="0"/>
                  </a:lnTo>
                  <a:lnTo>
                    <a:pt x="0" y="21"/>
                  </a:lnTo>
                  <a:lnTo>
                    <a:pt x="97" y="877"/>
                  </a:lnTo>
                  <a:close/>
                </a:path>
              </a:pathLst>
            </a:custGeom>
            <a:solidFill>
              <a:srgbClr val="F8D271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8FCC3DC-75BC-42DD-9DA6-AF80744E5400}"/>
                </a:ext>
              </a:extLst>
            </p:cNvPr>
            <p:cNvSpPr/>
            <p:nvPr/>
          </p:nvSpPr>
          <p:spPr>
            <a:xfrm>
              <a:off x="2141538" y="422275"/>
              <a:ext cx="165100" cy="466725"/>
            </a:xfrm>
            <a:custGeom>
              <a:avLst/>
              <a:gdLst/>
              <a:ahLst/>
              <a:cxnLst>
                <a:cxn ang="0">
                  <a:pos x="52387" y="466725"/>
                </a:cxn>
                <a:cxn ang="0">
                  <a:pos x="165100" y="450850"/>
                </a:cxn>
                <a:cxn ang="0">
                  <a:pos x="115887" y="0"/>
                </a:cxn>
                <a:cxn ang="0">
                  <a:pos x="0" y="14287"/>
                </a:cxn>
                <a:cxn ang="0">
                  <a:pos x="52387" y="466725"/>
                </a:cxn>
              </a:cxnLst>
              <a:rect l="0" t="0" r="0" b="0"/>
              <a:pathLst>
                <a:path w="104" h="294">
                  <a:moveTo>
                    <a:pt x="33" y="294"/>
                  </a:moveTo>
                  <a:lnTo>
                    <a:pt x="104" y="284"/>
                  </a:lnTo>
                  <a:lnTo>
                    <a:pt x="73" y="0"/>
                  </a:lnTo>
                  <a:lnTo>
                    <a:pt x="0" y="9"/>
                  </a:lnTo>
                  <a:lnTo>
                    <a:pt x="33" y="294"/>
                  </a:lnTo>
                  <a:close/>
                </a:path>
              </a:pathLst>
            </a:custGeom>
            <a:solidFill>
              <a:srgbClr val="DF502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A8462588-621F-4EA1-96A1-D1DCAC3FE558}"/>
                </a:ext>
              </a:extLst>
            </p:cNvPr>
            <p:cNvSpPr/>
            <p:nvPr/>
          </p:nvSpPr>
          <p:spPr>
            <a:xfrm>
              <a:off x="704850" y="-82550"/>
              <a:ext cx="447675" cy="1738313"/>
            </a:xfrm>
            <a:prstGeom prst="rect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00EA289-41EF-44AA-9DDE-9DC697903422}"/>
                </a:ext>
              </a:extLst>
            </p:cNvPr>
            <p:cNvSpPr/>
            <p:nvPr/>
          </p:nvSpPr>
          <p:spPr>
            <a:xfrm>
              <a:off x="787400" y="13255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58AB605-69F1-462C-8582-76E6ED26CF1B}"/>
                </a:ext>
              </a:extLst>
            </p:cNvPr>
            <p:cNvSpPr/>
            <p:nvPr/>
          </p:nvSpPr>
          <p:spPr>
            <a:xfrm>
              <a:off x="787400" y="1212850"/>
              <a:ext cx="282575" cy="179388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79388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3">
                  <a:moveTo>
                    <a:pt x="0" y="38"/>
                  </a:moveTo>
                  <a:lnTo>
                    <a:pt x="178" y="113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4595CE5-E3DA-42EF-A1AA-AD92788A014B}"/>
                </a:ext>
              </a:extLst>
            </p:cNvPr>
            <p:cNvSpPr/>
            <p:nvPr/>
          </p:nvSpPr>
          <p:spPr>
            <a:xfrm>
              <a:off x="787400" y="1095375"/>
              <a:ext cx="282575" cy="184150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4150"/>
                </a:cxn>
                <a:cxn ang="0">
                  <a:pos x="282575" y="123825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6">
                  <a:moveTo>
                    <a:pt x="0" y="38"/>
                  </a:moveTo>
                  <a:lnTo>
                    <a:pt x="178" y="116"/>
                  </a:lnTo>
                  <a:lnTo>
                    <a:pt x="178" y="78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EBADF73-A01D-4CE1-9DCD-1AF34C46CB50}"/>
                </a:ext>
              </a:extLst>
            </p:cNvPr>
            <p:cNvSpPr/>
            <p:nvPr/>
          </p:nvSpPr>
          <p:spPr>
            <a:xfrm>
              <a:off x="787400" y="9826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6952360-B86B-4304-B437-ACAAE1E97B12}"/>
                </a:ext>
              </a:extLst>
            </p:cNvPr>
            <p:cNvSpPr/>
            <p:nvPr/>
          </p:nvSpPr>
          <p:spPr>
            <a:xfrm>
              <a:off x="787400" y="869950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C38C53C-C5C8-4E08-A4A0-911394847B77}"/>
                </a:ext>
              </a:extLst>
            </p:cNvPr>
            <p:cNvSpPr/>
            <p:nvPr/>
          </p:nvSpPr>
          <p:spPr>
            <a:xfrm>
              <a:off x="787400" y="752475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1FA3623-E816-41EB-B4C3-13FF48F00EBC}"/>
                </a:ext>
              </a:extLst>
            </p:cNvPr>
            <p:cNvSpPr/>
            <p:nvPr/>
          </p:nvSpPr>
          <p:spPr>
            <a:xfrm>
              <a:off x="787400" y="6397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F69CB5B-F5D6-4956-9F2D-B229E66E2BB5}"/>
                </a:ext>
              </a:extLst>
            </p:cNvPr>
            <p:cNvSpPr/>
            <p:nvPr/>
          </p:nvSpPr>
          <p:spPr>
            <a:xfrm>
              <a:off x="787400" y="523875"/>
              <a:ext cx="282575" cy="184150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4150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6">
                  <a:moveTo>
                    <a:pt x="0" y="38"/>
                  </a:moveTo>
                  <a:lnTo>
                    <a:pt x="178" y="116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AE1BC5B-6F02-40CB-9CC7-D44FBBF592AC}"/>
                </a:ext>
              </a:extLst>
            </p:cNvPr>
            <p:cNvSpPr/>
            <p:nvPr/>
          </p:nvSpPr>
          <p:spPr>
            <a:xfrm>
              <a:off x="787400" y="411163"/>
              <a:ext cx="282575" cy="179388"/>
            </a:xfrm>
            <a:custGeom>
              <a:avLst/>
              <a:gdLst/>
              <a:ahLst/>
              <a:cxnLst>
                <a:cxn ang="0">
                  <a:pos x="0" y="58737"/>
                </a:cxn>
                <a:cxn ang="0">
                  <a:pos x="282575" y="179388"/>
                </a:cxn>
                <a:cxn ang="0">
                  <a:pos x="282575" y="119062"/>
                </a:cxn>
                <a:cxn ang="0">
                  <a:pos x="0" y="0"/>
                </a:cxn>
                <a:cxn ang="0">
                  <a:pos x="0" y="58737"/>
                </a:cxn>
              </a:cxnLst>
              <a:rect l="0" t="0" r="0" b="0"/>
              <a:pathLst>
                <a:path w="178" h="113">
                  <a:moveTo>
                    <a:pt x="0" y="37"/>
                  </a:moveTo>
                  <a:lnTo>
                    <a:pt x="178" y="113"/>
                  </a:lnTo>
                  <a:lnTo>
                    <a:pt x="178" y="75"/>
                  </a:lnTo>
                  <a:lnTo>
                    <a:pt x="0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4AC66BB-48D2-4AB3-AAC1-6186D760F94E}"/>
                </a:ext>
              </a:extLst>
            </p:cNvPr>
            <p:cNvSpPr/>
            <p:nvPr/>
          </p:nvSpPr>
          <p:spPr>
            <a:xfrm>
              <a:off x="787400" y="2968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9F97FD0-2F84-443C-9D0C-11958607B392}"/>
                </a:ext>
              </a:extLst>
            </p:cNvPr>
            <p:cNvSpPr/>
            <p:nvPr/>
          </p:nvSpPr>
          <p:spPr>
            <a:xfrm>
              <a:off x="787400" y="180975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0E78931-CC40-4809-BAFE-AB7753DD8673}"/>
                </a:ext>
              </a:extLst>
            </p:cNvPr>
            <p:cNvSpPr/>
            <p:nvPr/>
          </p:nvSpPr>
          <p:spPr>
            <a:xfrm>
              <a:off x="787400" y="68263"/>
              <a:ext cx="282575" cy="180975"/>
            </a:xfrm>
            <a:custGeom>
              <a:avLst/>
              <a:gdLst/>
              <a:ahLst/>
              <a:cxnLst>
                <a:cxn ang="0">
                  <a:pos x="0" y="60325"/>
                </a:cxn>
                <a:cxn ang="0">
                  <a:pos x="282575" y="180975"/>
                </a:cxn>
                <a:cxn ang="0">
                  <a:pos x="282575" y="120650"/>
                </a:cxn>
                <a:cxn ang="0">
                  <a:pos x="0" y="0"/>
                </a:cxn>
                <a:cxn ang="0">
                  <a:pos x="0" y="60325"/>
                </a:cxn>
              </a:cxnLst>
              <a:rect l="0" t="0" r="0" b="0"/>
              <a:pathLst>
                <a:path w="178" h="114">
                  <a:moveTo>
                    <a:pt x="0" y="38"/>
                  </a:moveTo>
                  <a:lnTo>
                    <a:pt x="178" y="114"/>
                  </a:lnTo>
                  <a:lnTo>
                    <a:pt x="178" y="76"/>
                  </a:lnTo>
                  <a:lnTo>
                    <a:pt x="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6B86B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946FB6B8-A75A-40CF-A3A1-950FE55C0BC2}"/>
                </a:ext>
              </a:extLst>
            </p:cNvPr>
            <p:cNvSpPr/>
            <p:nvPr/>
          </p:nvSpPr>
          <p:spPr>
            <a:xfrm>
              <a:off x="1152525" y="285750"/>
              <a:ext cx="285750" cy="1370013"/>
            </a:xfrm>
            <a:prstGeom prst="rect">
              <a:avLst/>
            </a:prstGeom>
            <a:solidFill>
              <a:srgbClr val="F2E1C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D7AE59B-BEC9-48A4-9AB9-D14CA2D71077}"/>
                </a:ext>
              </a:extLst>
            </p:cNvPr>
            <p:cNvSpPr/>
            <p:nvPr/>
          </p:nvSpPr>
          <p:spPr>
            <a:xfrm>
              <a:off x="1152525" y="285750"/>
              <a:ext cx="285750" cy="128588"/>
            </a:xfrm>
            <a:prstGeom prst="rect">
              <a:avLst/>
            </a:prstGeom>
            <a:solidFill>
              <a:srgbClr val="4A5B66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A588E413-3271-4A2A-A850-314FA00E86A9}"/>
                </a:ext>
              </a:extLst>
            </p:cNvPr>
            <p:cNvSpPr/>
            <p:nvPr/>
          </p:nvSpPr>
          <p:spPr>
            <a:xfrm>
              <a:off x="1254125" y="469900"/>
              <a:ext cx="85725" cy="1100138"/>
            </a:xfrm>
            <a:prstGeom prst="rect">
              <a:avLst/>
            </a:prstGeom>
            <a:solidFill>
              <a:srgbClr val="4A5B66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0" name="Rectangle 30">
              <a:extLst>
                <a:ext uri="{FF2B5EF4-FFF2-40B4-BE49-F238E27FC236}">
                  <a16:creationId xmlns:a16="http://schemas.microsoft.com/office/drawing/2014/main" id="{49154B3B-03AF-4D31-9053-B000CEC7C827}"/>
                </a:ext>
              </a:extLst>
            </p:cNvPr>
            <p:cNvSpPr/>
            <p:nvPr/>
          </p:nvSpPr>
          <p:spPr>
            <a:xfrm>
              <a:off x="1438275" y="-463550"/>
              <a:ext cx="187325" cy="2119313"/>
            </a:xfrm>
            <a:prstGeom prst="rect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03D2D965-B413-4CE1-920C-2350923EB4C0}"/>
                </a:ext>
              </a:extLst>
            </p:cNvPr>
            <p:cNvSpPr/>
            <p:nvPr/>
          </p:nvSpPr>
          <p:spPr>
            <a:xfrm>
              <a:off x="1482725" y="-395288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2" name="Rectangle 32">
              <a:extLst>
                <a:ext uri="{FF2B5EF4-FFF2-40B4-BE49-F238E27FC236}">
                  <a16:creationId xmlns:a16="http://schemas.microsoft.com/office/drawing/2014/main" id="{1CD0E0F5-C3EE-456A-BE20-EEE98F9F06A4}"/>
                </a:ext>
              </a:extLst>
            </p:cNvPr>
            <p:cNvSpPr/>
            <p:nvPr/>
          </p:nvSpPr>
          <p:spPr>
            <a:xfrm>
              <a:off x="1482725" y="-161925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2FADF228-6497-4F71-8622-8C8F3597622F}"/>
                </a:ext>
              </a:extLst>
            </p:cNvPr>
            <p:cNvSpPr/>
            <p:nvPr/>
          </p:nvSpPr>
          <p:spPr>
            <a:xfrm>
              <a:off x="1482725" y="71438"/>
              <a:ext cx="98425" cy="177800"/>
            </a:xfrm>
            <a:prstGeom prst="rect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BE3DAE05-74FB-4229-ABED-E66F1ED9E1FD}"/>
                </a:ext>
              </a:extLst>
            </p:cNvPr>
            <p:cNvSpPr/>
            <p:nvPr/>
          </p:nvSpPr>
          <p:spPr>
            <a:xfrm>
              <a:off x="3373438" y="1524000"/>
              <a:ext cx="257175" cy="14763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5" name="Oval 35">
              <a:extLst>
                <a:ext uri="{FF2B5EF4-FFF2-40B4-BE49-F238E27FC236}">
                  <a16:creationId xmlns:a16="http://schemas.microsoft.com/office/drawing/2014/main" id="{AF4A0E72-D89E-4C62-A8AF-6F754B35913F}"/>
                </a:ext>
              </a:extLst>
            </p:cNvPr>
            <p:cNvSpPr/>
            <p:nvPr/>
          </p:nvSpPr>
          <p:spPr>
            <a:xfrm>
              <a:off x="3656013" y="1524000"/>
              <a:ext cx="255587" cy="14763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2957E0BE-EE99-48BA-81FF-057E37393270}"/>
                </a:ext>
              </a:extLst>
            </p:cNvPr>
            <p:cNvSpPr/>
            <p:nvPr/>
          </p:nvSpPr>
          <p:spPr>
            <a:xfrm>
              <a:off x="3351213" y="519113"/>
              <a:ext cx="180975" cy="177800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0B94899E-65F5-44A0-AD99-F27BA3EAC4D4}"/>
                </a:ext>
              </a:extLst>
            </p:cNvPr>
            <p:cNvSpPr/>
            <p:nvPr/>
          </p:nvSpPr>
          <p:spPr>
            <a:xfrm>
              <a:off x="3400425" y="573088"/>
              <a:ext cx="109537" cy="107950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681D1D27-71E9-47A8-B7A0-F25BCC28E2CF}"/>
                </a:ext>
              </a:extLst>
            </p:cNvPr>
            <p:cNvSpPr/>
            <p:nvPr/>
          </p:nvSpPr>
          <p:spPr>
            <a:xfrm>
              <a:off x="3757613" y="519113"/>
              <a:ext cx="176212" cy="177800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1B61312B-0B56-4994-BCD7-4F9784F6D249}"/>
                </a:ext>
              </a:extLst>
            </p:cNvPr>
            <p:cNvSpPr/>
            <p:nvPr/>
          </p:nvSpPr>
          <p:spPr>
            <a:xfrm>
              <a:off x="3776663" y="573088"/>
              <a:ext cx="109537" cy="107950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C69938FF-8E68-4304-98DC-7EC4F7ABF2BC}"/>
                </a:ext>
              </a:extLst>
            </p:cNvPr>
            <p:cNvSpPr/>
            <p:nvPr/>
          </p:nvSpPr>
          <p:spPr>
            <a:xfrm>
              <a:off x="2374900" y="919163"/>
              <a:ext cx="1176337" cy="996950"/>
            </a:xfrm>
            <a:custGeom>
              <a:avLst/>
              <a:gdLst/>
              <a:ahLst/>
              <a:cxnLst>
                <a:cxn ang="0">
                  <a:pos x="1097413" y="304728"/>
                </a:cxn>
                <a:cxn ang="0">
                  <a:pos x="108989" y="549263"/>
                </a:cxn>
                <a:cxn ang="0">
                  <a:pos x="1097413" y="304728"/>
                </a:cxn>
              </a:cxnLst>
              <a:rect l="0" t="0" r="0" b="0"/>
              <a:pathLst>
                <a:path w="313" h="265">
                  <a:moveTo>
                    <a:pt x="292" y="81"/>
                  </a:moveTo>
                  <a:cubicBezTo>
                    <a:pt x="313" y="162"/>
                    <a:pt x="58" y="265"/>
                    <a:pt x="29" y="146"/>
                  </a:cubicBezTo>
                  <a:cubicBezTo>
                    <a:pt x="0" y="27"/>
                    <a:pt x="272" y="0"/>
                    <a:pt x="292" y="81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1C71D1A5-643A-4411-A709-DE544CC1353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501900" y="1087438"/>
              <a:ext cx="947737" cy="538163"/>
            </a:xfrm>
            <a:custGeom>
              <a:avLst/>
              <a:gdLst/>
              <a:ahLst/>
              <a:cxnLst>
                <a:cxn ang="0">
                  <a:pos x="876280" y="282253"/>
                </a:cxn>
                <a:cxn ang="0">
                  <a:pos x="876280" y="90321"/>
                </a:cxn>
                <a:cxn ang="0">
                  <a:pos x="876280" y="90321"/>
                </a:cxn>
                <a:cxn ang="0">
                  <a:pos x="876280" y="282253"/>
                </a:cxn>
                <a:cxn ang="0">
                  <a:pos x="823628" y="37633"/>
                </a:cxn>
                <a:cxn ang="0">
                  <a:pos x="831150" y="342467"/>
                </a:cxn>
                <a:cxn ang="0">
                  <a:pos x="774737" y="112901"/>
                </a:cxn>
                <a:cxn ang="0">
                  <a:pos x="774737" y="112901"/>
                </a:cxn>
                <a:cxn ang="0">
                  <a:pos x="718324" y="417734"/>
                </a:cxn>
                <a:cxn ang="0">
                  <a:pos x="733367" y="11290"/>
                </a:cxn>
                <a:cxn ang="0">
                  <a:pos x="759693" y="395154"/>
                </a:cxn>
                <a:cxn ang="0">
                  <a:pos x="673194" y="131718"/>
                </a:cxn>
                <a:cxn ang="0">
                  <a:pos x="673194" y="131718"/>
                </a:cxn>
                <a:cxn ang="0">
                  <a:pos x="613020" y="466658"/>
                </a:cxn>
                <a:cxn ang="0">
                  <a:pos x="639346" y="3763"/>
                </a:cxn>
                <a:cxn ang="0">
                  <a:pos x="650628" y="451605"/>
                </a:cxn>
                <a:cxn ang="0">
                  <a:pos x="575411" y="150535"/>
                </a:cxn>
                <a:cxn ang="0">
                  <a:pos x="575411" y="150535"/>
                </a:cxn>
                <a:cxn ang="0">
                  <a:pos x="511477" y="504292"/>
                </a:cxn>
                <a:cxn ang="0">
                  <a:pos x="541564" y="3763"/>
                </a:cxn>
                <a:cxn ang="0">
                  <a:pos x="549085" y="493002"/>
                </a:cxn>
                <a:cxn ang="0">
                  <a:pos x="473868" y="165588"/>
                </a:cxn>
                <a:cxn ang="0">
                  <a:pos x="473868" y="165588"/>
                </a:cxn>
                <a:cxn ang="0">
                  <a:pos x="409933" y="526872"/>
                </a:cxn>
                <a:cxn ang="0">
                  <a:pos x="443781" y="11290"/>
                </a:cxn>
                <a:cxn ang="0">
                  <a:pos x="443781" y="519346"/>
                </a:cxn>
                <a:cxn ang="0">
                  <a:pos x="376086" y="180642"/>
                </a:cxn>
                <a:cxn ang="0">
                  <a:pos x="376086" y="180642"/>
                </a:cxn>
                <a:cxn ang="0">
                  <a:pos x="308390" y="538163"/>
                </a:cxn>
                <a:cxn ang="0">
                  <a:pos x="342238" y="33870"/>
                </a:cxn>
                <a:cxn ang="0">
                  <a:pos x="345999" y="534399"/>
                </a:cxn>
                <a:cxn ang="0">
                  <a:pos x="274542" y="195695"/>
                </a:cxn>
                <a:cxn ang="0">
                  <a:pos x="274542" y="195695"/>
                </a:cxn>
                <a:cxn ang="0">
                  <a:pos x="214369" y="530636"/>
                </a:cxn>
                <a:cxn ang="0">
                  <a:pos x="236934" y="67740"/>
                </a:cxn>
                <a:cxn ang="0">
                  <a:pos x="248216" y="534399"/>
                </a:cxn>
                <a:cxn ang="0">
                  <a:pos x="176760" y="203222"/>
                </a:cxn>
                <a:cxn ang="0">
                  <a:pos x="176760" y="203222"/>
                </a:cxn>
                <a:cxn ang="0">
                  <a:pos x="124108" y="504292"/>
                </a:cxn>
                <a:cxn ang="0">
                  <a:pos x="131630" y="124191"/>
                </a:cxn>
                <a:cxn ang="0">
                  <a:pos x="154195" y="515582"/>
                </a:cxn>
                <a:cxn ang="0">
                  <a:pos x="78978" y="214512"/>
                </a:cxn>
                <a:cxn ang="0">
                  <a:pos x="78978" y="214512"/>
                </a:cxn>
                <a:cxn ang="0">
                  <a:pos x="41369" y="425261"/>
                </a:cxn>
                <a:cxn ang="0">
                  <a:pos x="78978" y="406444"/>
                </a:cxn>
                <a:cxn ang="0">
                  <a:pos x="78978" y="406444"/>
                </a:cxn>
              </a:cxnLst>
              <a:rect l="0" t="0" r="0" b="0"/>
              <a:pathLst>
                <a:path w="252" h="143">
                  <a:moveTo>
                    <a:pt x="249" y="38"/>
                  </a:moveTo>
                  <a:cubicBezTo>
                    <a:pt x="252" y="52"/>
                    <a:pt x="246" y="66"/>
                    <a:pt x="233" y="79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5" y="29"/>
                    <a:pt x="247" y="33"/>
                    <a:pt x="249" y="38"/>
                  </a:cubicBezTo>
                  <a:close/>
                  <a:moveTo>
                    <a:pt x="233" y="24"/>
                  </a:moveTo>
                  <a:cubicBezTo>
                    <a:pt x="233" y="17"/>
                    <a:pt x="233" y="17"/>
                    <a:pt x="233" y="17"/>
                  </a:cubicBezTo>
                  <a:cubicBezTo>
                    <a:pt x="234" y="18"/>
                    <a:pt x="234" y="18"/>
                    <a:pt x="234" y="18"/>
                  </a:cubicBezTo>
                  <a:lnTo>
                    <a:pt x="233" y="24"/>
                  </a:lnTo>
                  <a:close/>
                  <a:moveTo>
                    <a:pt x="233" y="79"/>
                  </a:moveTo>
                  <a:cubicBezTo>
                    <a:pt x="233" y="80"/>
                    <a:pt x="232" y="80"/>
                    <a:pt x="232" y="81"/>
                  </a:cubicBezTo>
                  <a:cubicBezTo>
                    <a:pt x="233" y="75"/>
                    <a:pt x="233" y="75"/>
                    <a:pt x="233" y="75"/>
                  </a:cubicBezTo>
                  <a:lnTo>
                    <a:pt x="233" y="79"/>
                  </a:lnTo>
                  <a:close/>
                  <a:moveTo>
                    <a:pt x="233" y="17"/>
                  </a:moveTo>
                  <a:cubicBezTo>
                    <a:pt x="229" y="15"/>
                    <a:pt x="224" y="12"/>
                    <a:pt x="219" y="10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11" y="98"/>
                    <a:pt x="216" y="95"/>
                    <a:pt x="221" y="91"/>
                  </a:cubicBezTo>
                  <a:cubicBezTo>
                    <a:pt x="233" y="24"/>
                    <a:pt x="233" y="24"/>
                    <a:pt x="233" y="24"/>
                  </a:cubicBezTo>
                  <a:lnTo>
                    <a:pt x="233" y="17"/>
                  </a:lnTo>
                  <a:close/>
                  <a:moveTo>
                    <a:pt x="206" y="30"/>
                  </a:moveTo>
                  <a:cubicBezTo>
                    <a:pt x="206" y="6"/>
                    <a:pt x="206" y="6"/>
                    <a:pt x="206" y="6"/>
                  </a:cubicBezTo>
                  <a:cubicBezTo>
                    <a:pt x="208" y="6"/>
                    <a:pt x="209" y="7"/>
                    <a:pt x="210" y="7"/>
                  </a:cubicBezTo>
                  <a:lnTo>
                    <a:pt x="206" y="30"/>
                  </a:lnTo>
                  <a:close/>
                  <a:moveTo>
                    <a:pt x="206" y="6"/>
                  </a:moveTo>
                  <a:cubicBezTo>
                    <a:pt x="206" y="30"/>
                    <a:pt x="206" y="30"/>
                    <a:pt x="206" y="30"/>
                  </a:cubicBezTo>
                  <a:cubicBezTo>
                    <a:pt x="191" y="111"/>
                    <a:pt x="191" y="111"/>
                    <a:pt x="191" y="111"/>
                  </a:cubicBezTo>
                  <a:cubicBezTo>
                    <a:pt x="187" y="113"/>
                    <a:pt x="183" y="115"/>
                    <a:pt x="179" y="11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9" y="4"/>
                    <a:pt x="202" y="5"/>
                    <a:pt x="206" y="6"/>
                  </a:cubicBezTo>
                  <a:close/>
                  <a:moveTo>
                    <a:pt x="206" y="81"/>
                  </a:moveTo>
                  <a:cubicBezTo>
                    <a:pt x="202" y="105"/>
                    <a:pt x="202" y="105"/>
                    <a:pt x="202" y="105"/>
                  </a:cubicBezTo>
                  <a:cubicBezTo>
                    <a:pt x="203" y="104"/>
                    <a:pt x="205" y="103"/>
                    <a:pt x="206" y="102"/>
                  </a:cubicBezTo>
                  <a:lnTo>
                    <a:pt x="206" y="81"/>
                  </a:lnTo>
                  <a:close/>
                  <a:moveTo>
                    <a:pt x="179" y="35"/>
                  </a:moveTo>
                  <a:cubicBezTo>
                    <a:pt x="186" y="2"/>
                    <a:pt x="186" y="2"/>
                    <a:pt x="186" y="2"/>
                  </a:cubicBezTo>
                  <a:cubicBezTo>
                    <a:pt x="184" y="2"/>
                    <a:pt x="182" y="1"/>
                    <a:pt x="179" y="1"/>
                  </a:cubicBezTo>
                  <a:lnTo>
                    <a:pt x="179" y="35"/>
                  </a:lnTo>
                  <a:close/>
                  <a:moveTo>
                    <a:pt x="179" y="1"/>
                  </a:moveTo>
                  <a:cubicBezTo>
                    <a:pt x="179" y="35"/>
                    <a:pt x="179" y="35"/>
                    <a:pt x="179" y="35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60" y="126"/>
                    <a:pt x="156" y="127"/>
                    <a:pt x="153" y="128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73" y="1"/>
                    <a:pt x="176" y="1"/>
                    <a:pt x="179" y="1"/>
                  </a:cubicBezTo>
                  <a:close/>
                  <a:moveTo>
                    <a:pt x="179" y="86"/>
                  </a:moveTo>
                  <a:cubicBezTo>
                    <a:pt x="173" y="120"/>
                    <a:pt x="173" y="120"/>
                    <a:pt x="173" y="120"/>
                  </a:cubicBezTo>
                  <a:cubicBezTo>
                    <a:pt x="175" y="119"/>
                    <a:pt x="177" y="118"/>
                    <a:pt x="179" y="117"/>
                  </a:cubicBezTo>
                  <a:lnTo>
                    <a:pt x="179" y="86"/>
                  </a:lnTo>
                  <a:close/>
                  <a:moveTo>
                    <a:pt x="153" y="4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5" y="0"/>
                    <a:pt x="153" y="0"/>
                  </a:cubicBezTo>
                  <a:lnTo>
                    <a:pt x="153" y="40"/>
                  </a:lnTo>
                  <a:close/>
                  <a:moveTo>
                    <a:pt x="153" y="0"/>
                  </a:moveTo>
                  <a:cubicBezTo>
                    <a:pt x="153" y="40"/>
                    <a:pt x="153" y="40"/>
                    <a:pt x="153" y="40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2" y="135"/>
                    <a:pt x="129" y="136"/>
                    <a:pt x="126" y="136"/>
                  </a:cubicBezTo>
                  <a:cubicBezTo>
                    <a:pt x="126" y="95"/>
                    <a:pt x="126" y="95"/>
                    <a:pt x="126" y="95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7" y="1"/>
                    <a:pt x="150" y="0"/>
                    <a:pt x="153" y="0"/>
                  </a:cubicBezTo>
                  <a:close/>
                  <a:moveTo>
                    <a:pt x="153" y="91"/>
                  </a:moveTo>
                  <a:cubicBezTo>
                    <a:pt x="146" y="131"/>
                    <a:pt x="146" y="131"/>
                    <a:pt x="146" y="131"/>
                  </a:cubicBezTo>
                  <a:cubicBezTo>
                    <a:pt x="148" y="130"/>
                    <a:pt x="150" y="129"/>
                    <a:pt x="153" y="128"/>
                  </a:cubicBezTo>
                  <a:lnTo>
                    <a:pt x="153" y="91"/>
                  </a:lnTo>
                  <a:close/>
                  <a:moveTo>
                    <a:pt x="126" y="44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132" y="2"/>
                    <a:pt x="129" y="2"/>
                    <a:pt x="126" y="2"/>
                  </a:cubicBezTo>
                  <a:lnTo>
                    <a:pt x="126" y="44"/>
                  </a:lnTo>
                  <a:close/>
                  <a:moveTo>
                    <a:pt x="126" y="2"/>
                  </a:moveTo>
                  <a:cubicBezTo>
                    <a:pt x="126" y="44"/>
                    <a:pt x="126" y="44"/>
                    <a:pt x="126" y="44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106" y="141"/>
                    <a:pt x="103" y="141"/>
                    <a:pt x="100" y="141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20" y="3"/>
                    <a:pt x="123" y="3"/>
                    <a:pt x="126" y="2"/>
                  </a:cubicBezTo>
                  <a:close/>
                  <a:moveTo>
                    <a:pt x="126" y="95"/>
                  </a:moveTo>
                  <a:cubicBezTo>
                    <a:pt x="118" y="138"/>
                    <a:pt x="118" y="138"/>
                    <a:pt x="118" y="138"/>
                  </a:cubicBezTo>
                  <a:cubicBezTo>
                    <a:pt x="121" y="138"/>
                    <a:pt x="124" y="137"/>
                    <a:pt x="126" y="136"/>
                  </a:cubicBezTo>
                  <a:lnTo>
                    <a:pt x="126" y="95"/>
                  </a:lnTo>
                  <a:close/>
                  <a:moveTo>
                    <a:pt x="100" y="48"/>
                  </a:moveTo>
                  <a:cubicBezTo>
                    <a:pt x="108" y="5"/>
                    <a:pt x="108" y="5"/>
                    <a:pt x="108" y="5"/>
                  </a:cubicBezTo>
                  <a:cubicBezTo>
                    <a:pt x="105" y="6"/>
                    <a:pt x="102" y="6"/>
                    <a:pt x="100" y="7"/>
                  </a:cubicBezTo>
                  <a:lnTo>
                    <a:pt x="100" y="48"/>
                  </a:lnTo>
                  <a:close/>
                  <a:moveTo>
                    <a:pt x="100" y="7"/>
                  </a:moveTo>
                  <a:cubicBezTo>
                    <a:pt x="100" y="48"/>
                    <a:pt x="100" y="48"/>
                    <a:pt x="100" y="48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79" y="143"/>
                    <a:pt x="76" y="143"/>
                    <a:pt x="73" y="143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4" y="8"/>
                    <a:pt x="97" y="7"/>
                    <a:pt x="100" y="7"/>
                  </a:cubicBezTo>
                  <a:close/>
                  <a:moveTo>
                    <a:pt x="100" y="99"/>
                  </a:moveTo>
                  <a:cubicBezTo>
                    <a:pt x="92" y="142"/>
                    <a:pt x="92" y="142"/>
                    <a:pt x="92" y="142"/>
                  </a:cubicBezTo>
                  <a:cubicBezTo>
                    <a:pt x="95" y="142"/>
                    <a:pt x="97" y="142"/>
                    <a:pt x="100" y="141"/>
                  </a:cubicBezTo>
                  <a:lnTo>
                    <a:pt x="100" y="99"/>
                  </a:lnTo>
                  <a:close/>
                  <a:moveTo>
                    <a:pt x="73" y="5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78" y="13"/>
                    <a:pt x="76" y="13"/>
                    <a:pt x="73" y="14"/>
                  </a:cubicBezTo>
                  <a:lnTo>
                    <a:pt x="73" y="52"/>
                  </a:lnTo>
                  <a:close/>
                  <a:moveTo>
                    <a:pt x="73" y="14"/>
                  </a:moveTo>
                  <a:cubicBezTo>
                    <a:pt x="73" y="52"/>
                    <a:pt x="73" y="52"/>
                    <a:pt x="73" y="5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4" y="141"/>
                    <a:pt x="50" y="140"/>
                    <a:pt x="47" y="139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7" y="17"/>
                    <a:pt x="70" y="15"/>
                    <a:pt x="73" y="14"/>
                  </a:cubicBezTo>
                  <a:close/>
                  <a:moveTo>
                    <a:pt x="73" y="103"/>
                  </a:moveTo>
                  <a:cubicBezTo>
                    <a:pt x="66" y="142"/>
                    <a:pt x="66" y="142"/>
                    <a:pt x="66" y="142"/>
                  </a:cubicBezTo>
                  <a:cubicBezTo>
                    <a:pt x="69" y="143"/>
                    <a:pt x="71" y="143"/>
                    <a:pt x="73" y="143"/>
                  </a:cubicBezTo>
                  <a:lnTo>
                    <a:pt x="73" y="103"/>
                  </a:lnTo>
                  <a:close/>
                  <a:moveTo>
                    <a:pt x="47" y="5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1" y="24"/>
                    <a:pt x="49" y="25"/>
                    <a:pt x="47" y="26"/>
                  </a:cubicBezTo>
                  <a:lnTo>
                    <a:pt x="47" y="54"/>
                  </a:lnTo>
                  <a:close/>
                  <a:moveTo>
                    <a:pt x="47" y="26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28" y="131"/>
                    <a:pt x="24" y="129"/>
                    <a:pt x="21" y="126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43" y="28"/>
                    <a:pt x="47" y="26"/>
                  </a:cubicBezTo>
                  <a:close/>
                  <a:moveTo>
                    <a:pt x="47" y="106"/>
                  </a:moveTo>
                  <a:cubicBezTo>
                    <a:pt x="41" y="137"/>
                    <a:pt x="41" y="137"/>
                    <a:pt x="41" y="137"/>
                  </a:cubicBezTo>
                  <a:cubicBezTo>
                    <a:pt x="43" y="138"/>
                    <a:pt x="45" y="139"/>
                    <a:pt x="47" y="139"/>
                  </a:cubicBezTo>
                  <a:lnTo>
                    <a:pt x="47" y="106"/>
                  </a:lnTo>
                  <a:close/>
                  <a:moveTo>
                    <a:pt x="21" y="57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2" y="44"/>
                    <a:pt x="21" y="45"/>
                  </a:cubicBezTo>
                  <a:lnTo>
                    <a:pt x="21" y="57"/>
                  </a:lnTo>
                  <a:close/>
                  <a:moveTo>
                    <a:pt x="21" y="45"/>
                  </a:moveTo>
                  <a:cubicBezTo>
                    <a:pt x="21" y="57"/>
                    <a:pt x="21" y="57"/>
                    <a:pt x="21" y="5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8" y="109"/>
                    <a:pt x="6" y="104"/>
                    <a:pt x="5" y="98"/>
                  </a:cubicBezTo>
                  <a:cubicBezTo>
                    <a:pt x="0" y="77"/>
                    <a:pt x="7" y="59"/>
                    <a:pt x="21" y="45"/>
                  </a:cubicBezTo>
                  <a:close/>
                  <a:moveTo>
                    <a:pt x="21" y="108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9" y="124"/>
                    <a:pt x="20" y="125"/>
                    <a:pt x="21" y="126"/>
                  </a:cubicBezTo>
                  <a:lnTo>
                    <a:pt x="21" y="108"/>
                  </a:lnTo>
                  <a:close/>
                </a:path>
              </a:pathLst>
            </a:custGeom>
            <a:solidFill>
              <a:srgbClr val="9B5C29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5E4A2DA8-3CCB-49AE-9351-1F8F359208DF}"/>
                </a:ext>
              </a:extLst>
            </p:cNvPr>
            <p:cNvSpPr/>
            <p:nvPr/>
          </p:nvSpPr>
          <p:spPr>
            <a:xfrm>
              <a:off x="2930525" y="606425"/>
              <a:ext cx="1425575" cy="993775"/>
            </a:xfrm>
            <a:custGeom>
              <a:avLst/>
              <a:gdLst/>
              <a:ahLst/>
              <a:cxnLst>
                <a:cxn ang="0">
                  <a:pos x="714668" y="0"/>
                </a:cxn>
                <a:cxn ang="0">
                  <a:pos x="714668" y="993775"/>
                </a:cxn>
                <a:cxn ang="0">
                  <a:pos x="714668" y="0"/>
                </a:cxn>
              </a:cxnLst>
              <a:rect l="0" t="0" r="0" b="0"/>
              <a:pathLst>
                <a:path w="379" h="264">
                  <a:moveTo>
                    <a:pt x="190" y="0"/>
                  </a:moveTo>
                  <a:cubicBezTo>
                    <a:pt x="322" y="0"/>
                    <a:pt x="379" y="264"/>
                    <a:pt x="190" y="264"/>
                  </a:cubicBezTo>
                  <a:cubicBezTo>
                    <a:pt x="0" y="264"/>
                    <a:pt x="58" y="0"/>
                    <a:pt x="190" y="0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D17C90-AD4B-4142-95CA-D173398ECB95}"/>
                </a:ext>
              </a:extLst>
            </p:cNvPr>
            <p:cNvSpPr/>
            <p:nvPr/>
          </p:nvSpPr>
          <p:spPr>
            <a:xfrm>
              <a:off x="2987675" y="644525"/>
              <a:ext cx="1311275" cy="917575"/>
            </a:xfrm>
            <a:custGeom>
              <a:avLst/>
              <a:gdLst/>
              <a:ahLst/>
              <a:cxnLst>
                <a:cxn ang="0">
                  <a:pos x="657516" y="0"/>
                </a:cxn>
                <a:cxn ang="0">
                  <a:pos x="657516" y="917575"/>
                </a:cxn>
                <a:cxn ang="0">
                  <a:pos x="657516" y="0"/>
                </a:cxn>
              </a:cxnLst>
              <a:rect l="0" t="0" r="0" b="0"/>
              <a:pathLst>
                <a:path w="349" h="244">
                  <a:moveTo>
                    <a:pt x="175" y="0"/>
                  </a:moveTo>
                  <a:cubicBezTo>
                    <a:pt x="296" y="0"/>
                    <a:pt x="349" y="244"/>
                    <a:pt x="175" y="244"/>
                  </a:cubicBezTo>
                  <a:cubicBezTo>
                    <a:pt x="0" y="244"/>
                    <a:pt x="53" y="0"/>
                    <a:pt x="175" y="0"/>
                  </a:cubicBezTo>
                  <a:close/>
                </a:path>
              </a:pathLst>
            </a:custGeom>
            <a:solidFill>
              <a:srgbClr val="9B5C29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A696542F-F342-40A3-AB4F-7027A28FF5C7}"/>
                </a:ext>
              </a:extLst>
            </p:cNvPr>
            <p:cNvSpPr/>
            <p:nvPr/>
          </p:nvSpPr>
          <p:spPr>
            <a:xfrm>
              <a:off x="3565525" y="941388"/>
              <a:ext cx="153987" cy="139700"/>
            </a:xfrm>
            <a:custGeom>
              <a:avLst/>
              <a:gdLst/>
              <a:ahLst/>
              <a:cxnLst>
                <a:cxn ang="0">
                  <a:pos x="56336" y="0"/>
                </a:cxn>
                <a:cxn ang="0">
                  <a:pos x="101406" y="0"/>
                </a:cxn>
                <a:cxn ang="0">
                  <a:pos x="150231" y="33981"/>
                </a:cxn>
                <a:cxn ang="0">
                  <a:pos x="93894" y="139700"/>
                </a:cxn>
                <a:cxn ang="0">
                  <a:pos x="63848" y="139700"/>
                </a:cxn>
                <a:cxn ang="0">
                  <a:pos x="3755" y="33981"/>
                </a:cxn>
                <a:cxn ang="0">
                  <a:pos x="56336" y="0"/>
                </a:cxn>
              </a:cxnLst>
              <a:rect l="0" t="0" r="0" b="0"/>
              <a:pathLst>
                <a:path w="41" h="37">
                  <a:moveTo>
                    <a:pt x="1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41" y="4"/>
                    <a:pt x="40" y="9"/>
                  </a:cubicBezTo>
                  <a:cubicBezTo>
                    <a:pt x="37" y="18"/>
                    <a:pt x="36" y="37"/>
                    <a:pt x="25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5" y="37"/>
                    <a:pt x="4" y="18"/>
                    <a:pt x="1" y="9"/>
                  </a:cubicBezTo>
                  <a:cubicBezTo>
                    <a:pt x="0" y="4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F7E8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357DE730-45DB-4DD9-9EE2-DECE8146CDC7}"/>
                </a:ext>
              </a:extLst>
            </p:cNvPr>
            <p:cNvSpPr/>
            <p:nvPr/>
          </p:nvSpPr>
          <p:spPr>
            <a:xfrm>
              <a:off x="3636963" y="982663"/>
              <a:ext cx="11112" cy="109538"/>
            </a:xfrm>
            <a:prstGeom prst="rect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A7A48F26-F89C-4D22-9983-78E152023E76}"/>
                </a:ext>
              </a:extLst>
            </p:cNvPr>
            <p:cNvSpPr/>
            <p:nvPr/>
          </p:nvSpPr>
          <p:spPr>
            <a:xfrm>
              <a:off x="3487738" y="836613"/>
              <a:ext cx="314325" cy="165100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7" name="Oval 47">
              <a:extLst>
                <a:ext uri="{FF2B5EF4-FFF2-40B4-BE49-F238E27FC236}">
                  <a16:creationId xmlns:a16="http://schemas.microsoft.com/office/drawing/2014/main" id="{ABE1BA0F-BE71-4659-BBDD-66EB10844F90}"/>
                </a:ext>
              </a:extLst>
            </p:cNvPr>
            <p:cNvSpPr/>
            <p:nvPr/>
          </p:nvSpPr>
          <p:spPr>
            <a:xfrm>
              <a:off x="3524250" y="862013"/>
              <a:ext cx="241300" cy="112713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8" name="Oval 48">
              <a:extLst>
                <a:ext uri="{FF2B5EF4-FFF2-40B4-BE49-F238E27FC236}">
                  <a16:creationId xmlns:a16="http://schemas.microsoft.com/office/drawing/2014/main" id="{60A757BF-6D44-4EC2-851C-3D5289367585}"/>
                </a:ext>
              </a:extLst>
            </p:cNvPr>
            <p:cNvSpPr/>
            <p:nvPr/>
          </p:nvSpPr>
          <p:spPr>
            <a:xfrm>
              <a:off x="3573463" y="685800"/>
              <a:ext cx="49212" cy="14287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49" name="Oval 49">
              <a:extLst>
                <a:ext uri="{FF2B5EF4-FFF2-40B4-BE49-F238E27FC236}">
                  <a16:creationId xmlns:a16="http://schemas.microsoft.com/office/drawing/2014/main" id="{0CEA8E04-3942-40E0-A241-4AE40CF41D97}"/>
                </a:ext>
              </a:extLst>
            </p:cNvPr>
            <p:cNvSpPr/>
            <p:nvPr/>
          </p:nvSpPr>
          <p:spPr>
            <a:xfrm>
              <a:off x="3667125" y="685800"/>
              <a:ext cx="46037" cy="14287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0" name="Oval 50">
              <a:extLst>
                <a:ext uri="{FF2B5EF4-FFF2-40B4-BE49-F238E27FC236}">
                  <a16:creationId xmlns:a16="http://schemas.microsoft.com/office/drawing/2014/main" id="{42DD630B-272F-493C-977B-BE9AFF6817B9}"/>
                </a:ext>
              </a:extLst>
            </p:cNvPr>
            <p:cNvSpPr/>
            <p:nvPr/>
          </p:nvSpPr>
          <p:spPr>
            <a:xfrm>
              <a:off x="3562350" y="869950"/>
              <a:ext cx="161925" cy="68263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1" name="Oval 51">
              <a:extLst>
                <a:ext uri="{FF2B5EF4-FFF2-40B4-BE49-F238E27FC236}">
                  <a16:creationId xmlns:a16="http://schemas.microsoft.com/office/drawing/2014/main" id="{74C96BF4-860C-43B7-BFAB-BFC7DFF5C8A7}"/>
                </a:ext>
              </a:extLst>
            </p:cNvPr>
            <p:cNvSpPr/>
            <p:nvPr/>
          </p:nvSpPr>
          <p:spPr>
            <a:xfrm>
              <a:off x="3433763" y="1122363"/>
              <a:ext cx="417512" cy="414338"/>
            </a:xfrm>
            <a:prstGeom prst="ellipse">
              <a:avLst/>
            </a:prstGeom>
            <a:solidFill>
              <a:srgbClr val="FFF7E8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10F06C-D540-42CF-A17C-98851821070D}"/>
                </a:ext>
              </a:extLst>
            </p:cNvPr>
            <p:cNvSpPr/>
            <p:nvPr/>
          </p:nvSpPr>
          <p:spPr>
            <a:xfrm>
              <a:off x="3630613" y="1177925"/>
              <a:ext cx="25400" cy="150813"/>
            </a:xfrm>
            <a:custGeom>
              <a:avLst/>
              <a:gdLst/>
              <a:ahLst/>
              <a:cxnLst>
                <a:cxn ang="0">
                  <a:pos x="14514" y="0"/>
                </a:cxn>
                <a:cxn ang="0">
                  <a:pos x="14514" y="0"/>
                </a:cxn>
                <a:cxn ang="0">
                  <a:pos x="25400" y="11310"/>
                </a:cxn>
                <a:cxn ang="0">
                  <a:pos x="25400" y="139502"/>
                </a:cxn>
                <a:cxn ang="0">
                  <a:pos x="14514" y="150813"/>
                </a:cxn>
                <a:cxn ang="0">
                  <a:pos x="14514" y="150813"/>
                </a:cxn>
                <a:cxn ang="0">
                  <a:pos x="0" y="139502"/>
                </a:cxn>
                <a:cxn ang="0">
                  <a:pos x="0" y="11310"/>
                </a:cxn>
                <a:cxn ang="0">
                  <a:pos x="14514" y="0"/>
                </a:cxn>
              </a:cxnLst>
              <a:rect l="0" t="0" r="0" b="0"/>
              <a:pathLst>
                <a:path w="7" h="4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9"/>
                    <a:pt x="5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401511C0-74BA-4741-83CD-75512A644F4B}"/>
                </a:ext>
              </a:extLst>
            </p:cNvPr>
            <p:cNvSpPr/>
            <p:nvPr/>
          </p:nvSpPr>
          <p:spPr>
            <a:xfrm>
              <a:off x="3543300" y="1238250"/>
              <a:ext cx="104775" cy="95250"/>
            </a:xfrm>
            <a:custGeom>
              <a:avLst/>
              <a:gdLst/>
              <a:ahLst/>
              <a:cxnLst>
                <a:cxn ang="0">
                  <a:pos x="3741" y="3810"/>
                </a:cxn>
                <a:cxn ang="0">
                  <a:pos x="3741" y="3810"/>
                </a:cxn>
                <a:cxn ang="0">
                  <a:pos x="22451" y="3810"/>
                </a:cxn>
                <a:cxn ang="0">
                  <a:pos x="97291" y="72390"/>
                </a:cxn>
                <a:cxn ang="0">
                  <a:pos x="101033" y="91440"/>
                </a:cxn>
                <a:cxn ang="0">
                  <a:pos x="82323" y="91440"/>
                </a:cxn>
                <a:cxn ang="0">
                  <a:pos x="3741" y="22860"/>
                </a:cxn>
                <a:cxn ang="0">
                  <a:pos x="3741" y="3810"/>
                </a:cxn>
              </a:cxnLst>
              <a:rect l="0" t="0" r="0" b="0"/>
              <a:pathLst>
                <a:path w="28" h="2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21"/>
                    <a:pt x="28" y="23"/>
                    <a:pt x="27" y="24"/>
                  </a:cubicBezTo>
                  <a:cubicBezTo>
                    <a:pt x="25" y="25"/>
                    <a:pt x="23" y="25"/>
                    <a:pt x="2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392214"/>
            </a:solidFill>
            <a:ln w="9525"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1E6E1BB6-7850-46DA-9A9E-01872EFEDF38}"/>
                </a:ext>
              </a:extLst>
            </p:cNvPr>
            <p:cNvSpPr/>
            <p:nvPr/>
          </p:nvSpPr>
          <p:spPr>
            <a:xfrm>
              <a:off x="3630613" y="113665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527D4794-F7DF-4C4C-A5C5-B7F2E40F051C}"/>
                </a:ext>
              </a:extLst>
            </p:cNvPr>
            <p:cNvSpPr/>
            <p:nvPr/>
          </p:nvSpPr>
          <p:spPr>
            <a:xfrm>
              <a:off x="3814763" y="132080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65662CAC-9CF4-494E-BE59-1D9C067DD968}"/>
                </a:ext>
              </a:extLst>
            </p:cNvPr>
            <p:cNvSpPr/>
            <p:nvPr/>
          </p:nvSpPr>
          <p:spPr>
            <a:xfrm>
              <a:off x="3633788" y="1506538"/>
              <a:ext cx="25400" cy="25400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76066793-BC20-4957-B7AD-9C509061030C}"/>
                </a:ext>
              </a:extLst>
            </p:cNvPr>
            <p:cNvSpPr/>
            <p:nvPr/>
          </p:nvSpPr>
          <p:spPr>
            <a:xfrm>
              <a:off x="3449638" y="1320800"/>
              <a:ext cx="25400" cy="26988"/>
            </a:xfrm>
            <a:prstGeom prst="ellipse">
              <a:avLst/>
            </a:prstGeom>
            <a:solidFill>
              <a:srgbClr val="DF502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AA0A669B-47B9-4E0A-B392-B8F228175AD3}"/>
                </a:ext>
              </a:extLst>
            </p:cNvPr>
            <p:cNvSpPr/>
            <p:nvPr/>
          </p:nvSpPr>
          <p:spPr>
            <a:xfrm>
              <a:off x="3611563" y="1298575"/>
              <a:ext cx="63500" cy="60325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59" name="Oval 59">
              <a:extLst>
                <a:ext uri="{FF2B5EF4-FFF2-40B4-BE49-F238E27FC236}">
                  <a16:creationId xmlns:a16="http://schemas.microsoft.com/office/drawing/2014/main" id="{21863439-1E08-41E9-8A1F-BBEA8F6C517B}"/>
                </a:ext>
              </a:extLst>
            </p:cNvPr>
            <p:cNvSpPr/>
            <p:nvPr/>
          </p:nvSpPr>
          <p:spPr>
            <a:xfrm>
              <a:off x="3719513" y="1069975"/>
              <a:ext cx="219075" cy="21748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0" name="Oval 60">
              <a:extLst>
                <a:ext uri="{FF2B5EF4-FFF2-40B4-BE49-F238E27FC236}">
                  <a16:creationId xmlns:a16="http://schemas.microsoft.com/office/drawing/2014/main" id="{4A04558E-9C82-4408-821B-AF7611F0C39F}"/>
                </a:ext>
              </a:extLst>
            </p:cNvPr>
            <p:cNvSpPr/>
            <p:nvPr/>
          </p:nvSpPr>
          <p:spPr>
            <a:xfrm>
              <a:off x="3754438" y="1046163"/>
              <a:ext cx="214312" cy="214313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1" name="Oval 61">
              <a:extLst>
                <a:ext uri="{FF2B5EF4-FFF2-40B4-BE49-F238E27FC236}">
                  <a16:creationId xmlns:a16="http://schemas.microsoft.com/office/drawing/2014/main" id="{2CFE96A9-E560-4568-905F-E4A9C82BC7AE}"/>
                </a:ext>
              </a:extLst>
            </p:cNvPr>
            <p:cNvSpPr/>
            <p:nvPr/>
          </p:nvSpPr>
          <p:spPr>
            <a:xfrm>
              <a:off x="3348038" y="1069975"/>
              <a:ext cx="217487" cy="217488"/>
            </a:xfrm>
            <a:prstGeom prst="ellipse">
              <a:avLst/>
            </a:prstGeom>
            <a:solidFill>
              <a:srgbClr val="392214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87FE877D-55C0-4A17-8BE3-0A6F000048E1}"/>
                </a:ext>
              </a:extLst>
            </p:cNvPr>
            <p:cNvSpPr/>
            <p:nvPr/>
          </p:nvSpPr>
          <p:spPr>
            <a:xfrm>
              <a:off x="3321050" y="1046163"/>
              <a:ext cx="214312" cy="214313"/>
            </a:xfrm>
            <a:prstGeom prst="ellipse">
              <a:avLst/>
            </a:prstGeom>
            <a:solidFill>
              <a:srgbClr val="9B5C29"/>
            </a:solidFill>
            <a:ln w="9525">
              <a:noFill/>
            </a:ln>
          </p:spPr>
          <p:txBody>
            <a:bodyPr wrap="square" lIns="68580" tIns="34290" rIns="68580" bIns="34290" anchor="t"/>
            <a:lstStyle/>
            <a:p>
              <a:endParaRPr lang="zh-CN" altLang="en-US" sz="133"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C2A1CA35-E9E4-4910-A3C4-575430348826}"/>
              </a:ext>
            </a:extLst>
          </p:cNvPr>
          <p:cNvCxnSpPr/>
          <p:nvPr userDrawn="1"/>
        </p:nvCxnSpPr>
        <p:spPr>
          <a:xfrm flipH="1">
            <a:off x="8557684" y="2480733"/>
            <a:ext cx="135467" cy="2730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7FECE99-B9FD-4AEE-AD69-8F1F5F9B977E}"/>
              </a:ext>
            </a:extLst>
          </p:cNvPr>
          <p:cNvCxnSpPr/>
          <p:nvPr userDrawn="1"/>
        </p:nvCxnSpPr>
        <p:spPr>
          <a:xfrm flipH="1">
            <a:off x="8354484" y="2408767"/>
            <a:ext cx="203200" cy="7196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7FAB243-B692-4BBD-ABDD-442072F3BD0E}"/>
              </a:ext>
            </a:extLst>
          </p:cNvPr>
          <p:cNvCxnSpPr/>
          <p:nvPr userDrawn="1"/>
        </p:nvCxnSpPr>
        <p:spPr>
          <a:xfrm>
            <a:off x="8811685" y="2537885"/>
            <a:ext cx="23284" cy="18203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67AAAAF9-BE0D-4FA6-B2B8-EB8E63D1F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409" y="3335479"/>
            <a:ext cx="10740755" cy="10636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600" baseline="0">
                <a:solidFill>
                  <a:srgbClr val="FF9B45"/>
                </a:solidFill>
                <a:ea typeface="华文新魏" panose="02010800040101010101" pitchFamily="2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3" name="TextBox 72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092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单页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9043" y="545316"/>
            <a:ext cx="6142569" cy="50276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 sz="2667" b="1">
                <a:solidFill>
                  <a:srgbClr val="5298D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672" y="1213339"/>
            <a:ext cx="10193864" cy="5144620"/>
          </a:xfrm>
          <a:prstGeom prst="rect">
            <a:avLst/>
          </a:prstGeom>
        </p:spPr>
        <p:txBody>
          <a:bodyPr/>
          <a:lstStyle>
            <a:lvl1pPr marL="360000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  <a:defRPr sz="2400" b="1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sz="20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00" b="0" i="0" baseline="0">
                <a:latin typeface="+mn-lt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71699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单面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445" y="541633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560" y="2347546"/>
            <a:ext cx="9985109" cy="4153454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ts val="3333"/>
              </a:lnSpc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32184" y="1380392"/>
            <a:ext cx="9985109" cy="6311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4688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单面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0234" y="497497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9384" y="2329962"/>
            <a:ext cx="5908431" cy="4153454"/>
          </a:xfrm>
          <a:prstGeom prst="rect">
            <a:avLst/>
          </a:prstGeom>
        </p:spPr>
        <p:txBody>
          <a:bodyPr anchor="t">
            <a:normAutofit/>
          </a:bodyPr>
          <a:lstStyle>
            <a:lvl1pPr marL="540000" marR="0" indent="-54000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itchFamily="2" charset="2"/>
              <a:buChar char="u"/>
              <a:tabLst>
                <a:tab pos="144000" algn="l"/>
              </a:tabLst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+mn-ea"/>
              </a:defRPr>
            </a:lvl1pPr>
            <a:lvl2pPr marL="720000" indent="-720000">
              <a:lnSpc>
                <a:spcPts val="3333"/>
              </a:lnSpc>
              <a:buSzPct val="100000"/>
              <a:buFont typeface="Wingdings" panose="05000000000000000000" pitchFamily="2" charset="2"/>
              <a:buNone/>
              <a:defRPr lang="en-US" altLang="zh-CN" sz="2133" b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itchFamily="2" charset="2"/>
              <a:buNone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658064" y="1242204"/>
            <a:ext cx="9985109" cy="7850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452171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667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4062" y="2390775"/>
            <a:ext cx="4867938" cy="401422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ts val="3333"/>
              </a:lnSpc>
              <a:buClr>
                <a:srgbClr val="D24726"/>
              </a:buClr>
              <a:buSzPct val="100000"/>
              <a:buFont typeface="Wingdings" pitchFamily="2" charset="2"/>
              <a:buChar char="n"/>
              <a:defRPr sz="2000" b="0" baseline="0">
                <a:solidFill>
                  <a:srgbClr val="D24726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49" charset="-122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719445" y="1352550"/>
            <a:ext cx="9985109" cy="803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193470C-35F5-4ABA-A6BC-05D5787E765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2390775"/>
            <a:ext cx="5138057" cy="401422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itchFamily="2" charset="2"/>
              <a:buChar char="n"/>
              <a:defRPr lang="zh-CN" altLang="en-US" sz="2000" b="0" kern="1200" baseline="0" dirty="0">
                <a:solidFill>
                  <a:srgbClr val="D24726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49" charset="-122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marL="360000" lvl="0" indent="-360000" algn="l" defTabSz="914400" rtl="0" eaLnBrk="1" latinLnBrk="0" hangingPunct="1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99382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2228851" y="1268417"/>
            <a:ext cx="0" cy="5589587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25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导航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2228851" y="1268417"/>
            <a:ext cx="0" cy="5589587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927653" y="178320"/>
            <a:ext cx="902516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667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447595" y="1124745"/>
            <a:ext cx="9313035" cy="499255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anose="05000000000000000000" pitchFamily="2" charset="2"/>
              <a:buChar char="n"/>
              <a:defRPr sz="26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43339" y="1124744"/>
            <a:ext cx="1920213" cy="4992555"/>
          </a:xfrm>
          <a:prstGeom prst="rect">
            <a:avLst/>
          </a:prstGeom>
        </p:spPr>
        <p:txBody>
          <a:bodyPr/>
          <a:lstStyle>
            <a:lvl1pPr>
              <a:lnSpc>
                <a:spcPts val="3333"/>
              </a:lnSpc>
              <a:buSzPct val="100000"/>
              <a:buFont typeface="Wingdings" panose="05000000000000000000" pitchFamily="2" charset="2"/>
              <a:buChar char="n"/>
              <a:defRPr sz="26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3333"/>
              </a:lnSpc>
              <a:buSzPct val="100000"/>
              <a:buFont typeface="Wingdings" panose="05000000000000000000" pitchFamily="2" charset="2"/>
              <a:buChar char="u"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3333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867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2400" b="1">
                <a:latin typeface="+mn-lt"/>
                <a:ea typeface="+mn-ea"/>
              </a:defRPr>
            </a:lvl4pPr>
            <a:lvl5pPr>
              <a:defRPr sz="2133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72825" y="63267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0FF51B0-5547-4CD0-88C1-5B4ADD294F28}" type="datetime10">
              <a:rPr lang="zh-CN" altLang="en-US" smtClean="0"/>
              <a:t>22:09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414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04273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/>
          <p:cNvSpPr>
            <a:spLocks noChangeArrowheads="1"/>
          </p:cNvSpPr>
          <p:nvPr userDrawn="1"/>
        </p:nvSpPr>
        <p:spPr bwMode="auto">
          <a:xfrm flipV="1">
            <a:off x="513520" y="1072769"/>
            <a:ext cx="11166646" cy="45719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  <a:cs typeface="+mn-cs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18" y="499243"/>
            <a:ext cx="2123728" cy="5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6" r:id="rId6"/>
    <p:sldLayoutId id="2147483673" r:id="rId7"/>
    <p:sldLayoutId id="2147483674" r:id="rId8"/>
    <p:sldLayoutId id="2147483675" r:id="rId9"/>
    <p:sldLayoutId id="2147483661" r:id="rId10"/>
    <p:sldLayoutId id="2147483666" r:id="rId11"/>
    <p:sldLayoutId id="2147483664" r:id="rId12"/>
    <p:sldLayoutId id="2147483667" r:id="rId13"/>
    <p:sldLayoutId id="2147483662" r:id="rId14"/>
    <p:sldLayoutId id="2147483663" r:id="rId15"/>
  </p:sldLayoutIdLst>
  <p:transition advClick="0"/>
  <p:hf sldNum="0" hdr="0" ftr="0"/>
  <p:txStyles>
    <p:titleStyle>
      <a:lvl1pPr algn="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aoxuefeng.com/wiki/896043488029600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78974F5-6B1D-41C4-8A77-DA5C76E19A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第一单元  课程简介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实训</a:t>
            </a:r>
            <a:r>
              <a:rPr lang="en-US" altLang="zh-CN" dirty="0"/>
              <a:t> 1- 4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无人车（试乘）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声控音箱、电视、窗帘（演示）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altLang="zh-CN" dirty="0">
                <a:solidFill>
                  <a:srgbClr val="404040"/>
                </a:solidFill>
              </a:rPr>
              <a:t>PaddlePaddle</a:t>
            </a:r>
            <a:r>
              <a:rPr lang="zh-CN" altLang="en-US" dirty="0">
                <a:solidFill>
                  <a:srgbClr val="404040"/>
                </a:solidFill>
              </a:rPr>
              <a:t>平台（介绍）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苹果分类（视频）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智能医疗（视频）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调研内容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2E2596-BA6D-4967-8B64-3A394DE3A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2" y="1083075"/>
            <a:ext cx="3969015" cy="578125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AF854FB-8E51-487D-A24B-35A668E6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52DB81-D2C0-4523-B00A-FBDBFF7D2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百度云智学院 刘钒院长</a:t>
            </a:r>
            <a:endParaRPr lang="en-US" altLang="zh-CN" dirty="0"/>
          </a:p>
          <a:p>
            <a:pPr lvl="2"/>
            <a:r>
              <a:rPr lang="zh-CN" altLang="en-US" dirty="0"/>
              <a:t>岗位人才标准不清晰（变化太快）</a:t>
            </a:r>
            <a:endParaRPr lang="en-US" altLang="zh-CN" dirty="0"/>
          </a:p>
          <a:p>
            <a:pPr lvl="2"/>
            <a:r>
              <a:rPr lang="zh-CN" altLang="en-US" dirty="0"/>
              <a:t>产业要求与学校培养脱节</a:t>
            </a:r>
            <a:endParaRPr lang="en-US" altLang="zh-CN" dirty="0"/>
          </a:p>
          <a:p>
            <a:pPr lvl="2"/>
            <a:r>
              <a:rPr lang="zh-CN" altLang="en-US" dirty="0"/>
              <a:t>师资队伍缺少产业经验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92CD235-6C14-4ED8-9FD9-E9903905243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百度调研（</a:t>
            </a:r>
            <a:r>
              <a:rPr lang="en-US" altLang="zh-CN" dirty="0"/>
              <a:t>2019.05.28</a:t>
            </a:r>
            <a:r>
              <a:rPr lang="zh-CN" altLang="en-US" dirty="0"/>
              <a:t>）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合作方向</a:t>
            </a:r>
            <a:endParaRPr lang="en-US" dirty="0"/>
          </a:p>
          <a:p>
            <a:pPr lvl="2"/>
            <a:r>
              <a:rPr lang="zh-CN" altLang="en-US" dirty="0"/>
              <a:t>岗位人才标准建设</a:t>
            </a:r>
            <a:endParaRPr altLang="en-US" dirty="0"/>
          </a:p>
          <a:p>
            <a:pPr lvl="2"/>
            <a:r>
              <a:rPr lang="zh-CN" altLang="en-US" dirty="0"/>
              <a:t>师资队伍培训与认证</a:t>
            </a:r>
          </a:p>
        </p:txBody>
      </p:sp>
    </p:spTree>
    <p:extLst>
      <p:ext uri="{BB962C8B-B14F-4D97-AF65-F5344CB8AC3E}">
        <p14:creationId xmlns:p14="http://schemas.microsoft.com/office/powerpoint/2010/main" val="2452111774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67853-7A72-4E04-8E25-B7DF879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等岗位标准？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404040"/>
                </a:solidFill>
                <a:cs typeface="Segoe UI Light" panose="020B0502040204020203" pitchFamily="34" charset="0"/>
              </a:rPr>
              <a:t>等有产业经验的师资？</a:t>
            </a:r>
            <a:endParaRPr lang="en-US" altLang="zh-CN" sz="2000" dirty="0">
              <a:solidFill>
                <a:srgbClr val="404040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72C9A-DDD7-44EF-9C42-63D6A3024A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实训教学：怎么办？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CC371-8F65-4EF1-85E4-86F8FDE2DD2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  <a:cs typeface="Segoe UI Light" panose="020B0502040204020203" pitchFamily="34" charset="0"/>
              </a:rPr>
              <a:t>AI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的发展现状和趋势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主要就业方向是什么？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有哪些主要应用场景？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主要岗位需求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  <a:cs typeface="Segoe UI Light" panose="020B0502040204020203" pitchFamily="34" charset="0"/>
              </a:rPr>
              <a:t>岗位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公共需求</a:t>
            </a:r>
          </a:p>
        </p:txBody>
      </p:sp>
    </p:spTree>
    <p:extLst>
      <p:ext uri="{BB962C8B-B14F-4D97-AF65-F5344CB8AC3E}">
        <p14:creationId xmlns:p14="http://schemas.microsoft.com/office/powerpoint/2010/main" val="217622047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67853-7A72-4E04-8E25-B7DF879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等岗位标准？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>
              <a:lnSpc>
                <a:spcPts val="36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404040"/>
                </a:solidFill>
                <a:cs typeface="Segoe UI Light" panose="020B0502040204020203" pitchFamily="34" charset="0"/>
              </a:rPr>
              <a:t>等有产业经验的师资？</a:t>
            </a:r>
            <a:endParaRPr lang="en-US" altLang="zh-CN" sz="2000" dirty="0">
              <a:solidFill>
                <a:srgbClr val="404040"/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72C9A-DDD7-44EF-9C42-63D6A3024A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实训教学：怎么办？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CC371-8F65-4EF1-85E4-86F8FDE2DD2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  <a:cs typeface="Segoe UI Light" panose="020B0502040204020203" pitchFamily="34" charset="0"/>
              </a:rPr>
              <a:t>AI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的发展现状和趋势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主要就业方向是什么？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主要岗位是什么？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有哪些主要应用场景？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主要岗位需求</a:t>
            </a:r>
            <a:endParaRPr lang="en-US" altLang="zh-CN" dirty="0">
              <a:solidFill>
                <a:srgbClr val="404040"/>
              </a:solidFill>
              <a:cs typeface="Segoe UI Light" panose="020B0502040204020203" pitchFamily="34" charset="0"/>
            </a:endParaRPr>
          </a:p>
          <a:p>
            <a:pPr marL="360000" indent="-360000">
              <a:lnSpc>
                <a:spcPts val="3600"/>
              </a:lnSpc>
              <a:spcAft>
                <a:spcPts val="0"/>
              </a:spcAft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  <a:cs typeface="Segoe UI Light" panose="020B0502040204020203" pitchFamily="34" charset="0"/>
              </a:rPr>
              <a:t>岗位</a:t>
            </a:r>
            <a:r>
              <a:rPr lang="zh-CN" altLang="en-US" dirty="0">
                <a:solidFill>
                  <a:srgbClr val="404040"/>
                </a:solidFill>
                <a:cs typeface="Segoe UI Light" panose="020B0502040204020203" pitchFamily="34" charset="0"/>
              </a:rPr>
              <a:t>公共需求</a:t>
            </a:r>
          </a:p>
        </p:txBody>
      </p:sp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0387DF72-B599-40DC-B2B2-910FFE026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037" y="2101360"/>
            <a:ext cx="2007996" cy="20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20477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D893626-31EC-4A3D-A971-B8528DF4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C3F05-60F6-4475-834C-A967673E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2016 </a:t>
            </a:r>
            <a:r>
              <a:rPr lang="zh-CN" altLang="en-US" sz="2400" dirty="0"/>
              <a:t>算法、算力、大数据</a:t>
            </a:r>
            <a:endParaRPr lang="en-US" altLang="zh-CN" sz="2400" dirty="0"/>
          </a:p>
          <a:p>
            <a:r>
              <a:rPr lang="en-US" altLang="zh-CN" sz="2400" dirty="0"/>
              <a:t>2017 </a:t>
            </a:r>
            <a:r>
              <a:rPr lang="zh-CN" altLang="en-US" sz="2400" dirty="0"/>
              <a:t>找落地场景（应用）</a:t>
            </a:r>
            <a:endParaRPr lang="en-US" altLang="zh-CN" sz="2400" dirty="0"/>
          </a:p>
          <a:p>
            <a:r>
              <a:rPr lang="en-US" altLang="zh-CN" sz="2400" dirty="0"/>
              <a:t>2018 </a:t>
            </a:r>
            <a:r>
              <a:rPr lang="zh-CN" altLang="en-US" sz="2400" dirty="0"/>
              <a:t>找价值（有用、</a:t>
            </a:r>
            <a:r>
              <a:rPr lang="zh-CN" altLang="en-US" sz="2400" dirty="0">
                <a:solidFill>
                  <a:srgbClr val="FF0000"/>
                </a:solidFill>
              </a:rPr>
              <a:t>刚需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2019 </a:t>
            </a:r>
            <a:r>
              <a:rPr lang="zh-CN" altLang="en-US" sz="2400" dirty="0"/>
              <a:t>价值兑现（</a:t>
            </a:r>
            <a:r>
              <a:rPr lang="zh-CN" altLang="en-US" sz="2400" dirty="0">
                <a:solidFill>
                  <a:srgbClr val="FF0000"/>
                </a:solidFill>
              </a:rPr>
              <a:t>赚钱</a:t>
            </a:r>
            <a:r>
              <a:rPr lang="zh-CN" altLang="en-US" sz="2400" dirty="0"/>
              <a:t>）</a:t>
            </a:r>
          </a:p>
          <a:p>
            <a:pPr marL="0" indent="0">
              <a:buNone/>
            </a:pPr>
            <a:r>
              <a:rPr lang="zh-CN" altLang="en-US" sz="2400" dirty="0"/>
              <a:t>需求最多的岗位是什么？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9246CC5-E7D6-4C64-94FB-CE3BB3BDDC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科大讯飞</a:t>
            </a:r>
            <a:r>
              <a:rPr lang="en-US" altLang="zh-CN" dirty="0"/>
              <a:t>AI</a:t>
            </a:r>
            <a:r>
              <a:rPr lang="zh-CN" altLang="en-US" dirty="0"/>
              <a:t>研究院执行院长刘聪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FB1E8F-EA65-40A1-A3BD-D0E13709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77" y="2367878"/>
            <a:ext cx="6907823" cy="38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79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AF9B0A8-DB68-4531-A694-E7C56A31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就业方向</a:t>
            </a:r>
            <a:endParaRPr lang="en-US" altLang="zh-CN" dirty="0"/>
          </a:p>
          <a:p>
            <a:pPr lvl="2"/>
            <a:r>
              <a:rPr lang="zh-CN" altLang="en-US" dirty="0"/>
              <a:t>学术研究</a:t>
            </a:r>
            <a:endParaRPr lang="en-US" altLang="zh-CN" dirty="0"/>
          </a:p>
          <a:p>
            <a:pPr lvl="2"/>
            <a:r>
              <a:rPr lang="zh-CN" altLang="en-US" dirty="0"/>
              <a:t>框架</a:t>
            </a:r>
            <a:r>
              <a:rPr lang="en-US" altLang="zh-CN" dirty="0"/>
              <a:t>/</a:t>
            </a:r>
            <a:r>
              <a:rPr lang="zh-CN" altLang="en-US" dirty="0"/>
              <a:t>平台开发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应用开发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市场推广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9E130E-D020-477C-8189-30575F7DA19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就业方向与主要岗位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E47B8-C8FC-4EC8-805D-0D065BE32A4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应用开发</a:t>
            </a:r>
            <a:endParaRPr lang="en-US" altLang="zh-CN" dirty="0"/>
          </a:p>
          <a:p>
            <a:pPr lvl="2"/>
            <a:r>
              <a:rPr lang="zh-CN" altLang="en-US" dirty="0"/>
              <a:t>产品经理</a:t>
            </a:r>
            <a:endParaRPr lang="en-US" altLang="zh-CN" dirty="0"/>
          </a:p>
          <a:p>
            <a:pPr lvl="2"/>
            <a:r>
              <a:rPr lang="zh-CN" altLang="en-US" dirty="0"/>
              <a:t>项目经理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程序员</a:t>
            </a:r>
            <a:r>
              <a:rPr lang="en-US" altLang="zh-CN" dirty="0">
                <a:solidFill>
                  <a:srgbClr val="FF0000"/>
                </a:solidFill>
              </a:rPr>
              <a:t>(**</a:t>
            </a:r>
            <a:r>
              <a:rPr lang="zh-CN" altLang="en-US" dirty="0">
                <a:solidFill>
                  <a:srgbClr val="FF0000"/>
                </a:solidFill>
              </a:rPr>
              <a:t>工程师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CN" altLang="en-US" dirty="0"/>
              <a:t>系统测试</a:t>
            </a:r>
            <a:endParaRPr lang="en-US" altLang="zh-CN" dirty="0"/>
          </a:p>
          <a:p>
            <a:pPr lvl="2"/>
            <a:r>
              <a:rPr lang="zh-CN" altLang="en-US" dirty="0"/>
              <a:t>样本制作</a:t>
            </a:r>
          </a:p>
        </p:txBody>
      </p:sp>
    </p:spTree>
    <p:extLst>
      <p:ext uri="{BB962C8B-B14F-4D97-AF65-F5344CB8AC3E}">
        <p14:creationId xmlns:p14="http://schemas.microsoft.com/office/powerpoint/2010/main" val="2400617901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学校</a:t>
            </a:r>
            <a:endParaRPr altLang="zh-CN" dirty="0"/>
          </a:p>
          <a:p>
            <a:pPr lvl="2"/>
            <a:r>
              <a:rPr lang="zh-CN" altLang="en-US" dirty="0"/>
              <a:t>教学：按教学大纲实施</a:t>
            </a:r>
            <a:endParaRPr altLang="zh-CN" dirty="0"/>
          </a:p>
          <a:p>
            <a:pPr lvl="2"/>
            <a:r>
              <a:rPr lang="zh-CN" altLang="en-US" dirty="0"/>
              <a:t>考试：考核学过的内容</a:t>
            </a:r>
            <a:endParaRPr altLang="zh-CN" dirty="0"/>
          </a:p>
          <a:p>
            <a:pPr lvl="2"/>
            <a:r>
              <a:rPr lang="zh-CN" altLang="en-US" dirty="0"/>
              <a:t>各环节是明确的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岗位对比分析：学校教育与企业需求的不同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企业</a:t>
            </a:r>
            <a:endParaRPr lang="en-US" dirty="0"/>
          </a:p>
          <a:p>
            <a:pPr lvl="2"/>
            <a:r>
              <a:rPr lang="zh-CN" altLang="en-US" dirty="0"/>
              <a:t>按社会需求和市场价值选择项目</a:t>
            </a:r>
            <a:endParaRPr altLang="en-US" dirty="0"/>
          </a:p>
          <a:p>
            <a:pPr lvl="2"/>
            <a:r>
              <a:rPr lang="zh-CN" altLang="en-US" dirty="0"/>
              <a:t>程序员岗位目标：完成相关任务（会变化）</a:t>
            </a:r>
            <a:endParaRPr altLang="en-US" dirty="0"/>
          </a:p>
          <a:p>
            <a:pPr lvl="2"/>
            <a:r>
              <a:rPr lang="zh-CN" altLang="en-US" dirty="0"/>
              <a:t>项目总目标：赚大钱</a:t>
            </a:r>
            <a:endParaRPr altLang="en-US" dirty="0"/>
          </a:p>
          <a:p>
            <a:pPr lvl="2"/>
            <a:r>
              <a:rPr lang="zh-CN" altLang="en-US" dirty="0"/>
              <a:t>各环节是不定的（</a:t>
            </a:r>
            <a:r>
              <a:rPr lang="zh-CN" altLang="en-US" dirty="0">
                <a:solidFill>
                  <a:srgbClr val="FF0000"/>
                </a:solidFill>
              </a:rPr>
              <a:t>肯定会遇到不会的！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9E9BE-8340-4598-A37C-AA4E8207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E19DD5-5C03-4637-A68C-F07B364F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加强共性理论技术（减小不会概率）</a:t>
            </a:r>
            <a:endParaRPr lang="en-US" altLang="zh-CN" dirty="0"/>
          </a:p>
          <a:p>
            <a:pPr lvl="2"/>
            <a:r>
              <a:rPr lang="zh-CN" altLang="en-US" dirty="0"/>
              <a:t>比较完备的理论与技术</a:t>
            </a:r>
            <a:endParaRPr lang="en-US" altLang="zh-CN" dirty="0"/>
          </a:p>
          <a:p>
            <a:pPr lvl="2"/>
            <a:r>
              <a:rPr lang="zh-CN" altLang="en-US" dirty="0"/>
              <a:t>常用开发工具和平台</a:t>
            </a:r>
            <a:endParaRPr altLang="zh-CN" dirty="0"/>
          </a:p>
          <a:p>
            <a:pPr lvl="2"/>
            <a:r>
              <a:rPr lang="zh-CN" altLang="en-US" dirty="0">
                <a:solidFill>
                  <a:srgbClr val="0070C0"/>
                </a:solidFill>
              </a:rPr>
              <a:t>开源软件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3EBC5-EF23-424D-A08C-C20BE087B9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怎么办？   </a:t>
            </a:r>
            <a:r>
              <a:rPr lang="zh-CN" altLang="en-US" dirty="0">
                <a:cs typeface="Segoe UI Light" panose="020B0502040204020203" pitchFamily="34" charset="0"/>
              </a:rPr>
              <a:t>实训方案 </a:t>
            </a:r>
            <a:r>
              <a:rPr altLang="zh-CN" dirty="0">
                <a:cs typeface="Segoe UI Light" panose="020B0502040204020203" pitchFamily="34" charset="0"/>
              </a:rPr>
              <a:t>= </a:t>
            </a:r>
            <a:r>
              <a:rPr lang="zh-CN" altLang="en-US" dirty="0">
                <a:cs typeface="Segoe UI Light" panose="020B0502040204020203" pitchFamily="34" charset="0"/>
              </a:rPr>
              <a:t>共性理论技术 </a:t>
            </a:r>
            <a:r>
              <a:rPr altLang="zh-CN" dirty="0">
                <a:cs typeface="Segoe UI Light" panose="020B0502040204020203" pitchFamily="34" charset="0"/>
              </a:rPr>
              <a:t>+ </a:t>
            </a:r>
            <a:r>
              <a:rPr lang="zh-CN" altLang="en-US" dirty="0">
                <a:cs typeface="Segoe UI Light" panose="020B0502040204020203" pitchFamily="34" charset="0"/>
              </a:rPr>
              <a:t>能力体系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10C7F-D199-4146-A260-A4B46F5BCC9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培养</a:t>
            </a:r>
            <a:r>
              <a:rPr dirty="0">
                <a:solidFill>
                  <a:srgbClr val="0070C0"/>
                </a:solidFill>
              </a:rPr>
              <a:t>能力体系</a:t>
            </a:r>
            <a:r>
              <a:rPr dirty="0"/>
              <a:t>（自主应对不会内容）</a:t>
            </a:r>
            <a:endParaRPr lang="en-US" altLang="zh-CN" dirty="0"/>
          </a:p>
          <a:p>
            <a:pPr lvl="2"/>
            <a:r>
              <a:rPr lang="zh-CN" altLang="en-US" dirty="0"/>
              <a:t>自学能力</a:t>
            </a:r>
            <a:endParaRPr altLang="zh-CN" dirty="0"/>
          </a:p>
          <a:p>
            <a:pPr lvl="2"/>
            <a:r>
              <a:rPr lang="zh-CN" altLang="en-US" dirty="0"/>
              <a:t>动手能力</a:t>
            </a:r>
            <a:endParaRPr altLang="zh-CN" dirty="0"/>
          </a:p>
          <a:p>
            <a:pPr lvl="2"/>
            <a:r>
              <a:rPr lang="zh-CN" altLang="en-US" dirty="0"/>
              <a:t>分析和解决问题的能力</a:t>
            </a:r>
          </a:p>
        </p:txBody>
      </p:sp>
    </p:spTree>
    <p:extLst>
      <p:ext uri="{BB962C8B-B14F-4D97-AF65-F5344CB8AC3E}">
        <p14:creationId xmlns:p14="http://schemas.microsoft.com/office/powerpoint/2010/main" val="642327306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endParaRPr altLang="zh-CN" dirty="0"/>
          </a:p>
          <a:p>
            <a:pPr lvl="2"/>
            <a:r>
              <a:rPr lang="zh-CN" altLang="en-US" dirty="0"/>
              <a:t>工具的使用</a:t>
            </a:r>
            <a:endParaRPr altLang="zh-CN" dirty="0"/>
          </a:p>
          <a:p>
            <a:pPr lvl="2"/>
            <a:r>
              <a:rPr lang="zh-CN" altLang="en-US" dirty="0"/>
              <a:t>工具进化到电动</a:t>
            </a:r>
            <a:endParaRPr altLang="zh-CN" dirty="0"/>
          </a:p>
          <a:p>
            <a:r>
              <a:rPr lang="zh-CN" altLang="en-US" dirty="0"/>
              <a:t>组件式家具</a:t>
            </a:r>
            <a:endParaRPr altLang="zh-CN" dirty="0"/>
          </a:p>
          <a:p>
            <a:pPr lvl="2"/>
            <a:r>
              <a:rPr lang="zh-CN" altLang="en-US" dirty="0"/>
              <a:t>工业化部件（系统组件、开源软件）</a:t>
            </a:r>
            <a:endParaRPr altLang="zh-CN" dirty="0"/>
          </a:p>
          <a:p>
            <a:pPr lvl="2"/>
            <a:r>
              <a:rPr lang="zh-CN" altLang="en-US" dirty="0"/>
              <a:t>直接组装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木工与程序员的类比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A94E6C-4C7C-4FF0-8A3C-11B30B522B3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02168"/>
            <a:ext cx="6030705" cy="4523028"/>
          </a:xfrm>
        </p:spPr>
      </p:pic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什么是实训课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教室到企业的桥梁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企业的岗位需求尚不明确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怎么办了解</a:t>
            </a:r>
            <a:r>
              <a:rPr altLang="zh-CN" dirty="0">
                <a:solidFill>
                  <a:srgbClr val="404040"/>
                </a:solidFill>
                <a:sym typeface="Wingdings" pitchFamily="2" charset="2"/>
              </a:rPr>
              <a:t>AI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现状</a:t>
            </a:r>
            <a:r>
              <a:rPr altLang="zh-CN" dirty="0">
                <a:solidFill>
                  <a:srgbClr val="404040"/>
                </a:solidFill>
                <a:sym typeface="Wingdings" pitchFamily="2" charset="2"/>
              </a:rPr>
              <a:t>&amp;</a:t>
            </a:r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企业目标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教学方式与企业用人要求有冲突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lang="zh-CN" altLang="en-US" dirty="0">
                <a:solidFill>
                  <a:srgbClr val="404040"/>
                </a:solidFill>
                <a:sym typeface="Wingdings" pitchFamily="2" charset="2"/>
              </a:rPr>
              <a:t>如何解决冲突实训方案</a:t>
            </a:r>
            <a:endParaRPr altLang="zh-CN" dirty="0">
              <a:solidFill>
                <a:srgbClr val="404040"/>
              </a:solidFill>
              <a:sym typeface="Wingdings" pitchFamily="2" charset="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zh-CN" altLang="en-US" dirty="0"/>
              <a:t>小结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altLang="en-US" sz="2800" dirty="0"/>
              <a:t>       </a:t>
            </a:r>
            <a:r>
              <a:rPr altLang="en-US" sz="2800" dirty="0">
                <a:solidFill>
                  <a:srgbClr val="C00000"/>
                </a:solidFill>
              </a:rPr>
              <a:t>实训内容是针对教学现状与企业需求精心设计的，是走上工作岗位必须的理论、技术或能力，务必完全掌握。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57" y="2329962"/>
            <a:ext cx="9152878" cy="415345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1967</a:t>
            </a:r>
            <a:r>
              <a:rPr lang="zh-CN" altLang="en-US" dirty="0"/>
              <a:t>年出生，湖北监利</a:t>
            </a:r>
          </a:p>
          <a:p>
            <a:r>
              <a:rPr altLang="zh-CN" dirty="0"/>
              <a:t>198</a:t>
            </a:r>
            <a:r>
              <a:rPr lang="en-US" altLang="zh-CN" dirty="0"/>
              <a:t>4-1988 </a:t>
            </a:r>
            <a:r>
              <a:rPr lang="zh-CN" altLang="en-US" dirty="0"/>
              <a:t>武汉工业大学 计算机应用专业  本科</a:t>
            </a:r>
            <a:endParaRPr lang="en-US" altLang="zh-CN" dirty="0"/>
          </a:p>
          <a:p>
            <a:r>
              <a:rPr lang="en-US" altLang="zh-CN" dirty="0"/>
              <a:t>1988-2017 </a:t>
            </a:r>
            <a:r>
              <a:rPr lang="zh-CN" altLang="en-US" dirty="0"/>
              <a:t>国防科工委指挥技术学院、装备指挥技术学院、装备学院 </a:t>
            </a:r>
            <a:endParaRPr altLang="zh-CN" dirty="0"/>
          </a:p>
          <a:p>
            <a:pPr>
              <a:buNone/>
            </a:pPr>
            <a:r>
              <a:rPr altLang="zh-CN" dirty="0"/>
              <a:t>                           </a:t>
            </a:r>
            <a:r>
              <a:rPr lang="zh-CN" altLang="en-US" dirty="0"/>
              <a:t>助教、讲师、副教授、教授、博士生导师</a:t>
            </a:r>
            <a:endParaRPr lang="en-US" altLang="zh-CN" dirty="0"/>
          </a:p>
          <a:p>
            <a:r>
              <a:rPr lang="en-US" altLang="zh-CN" dirty="0"/>
              <a:t>1991-1997 </a:t>
            </a:r>
            <a:r>
              <a:rPr lang="zh-CN" altLang="en-US" dirty="0"/>
              <a:t>清华大学 计算机科学与技术系  硕士、博士</a:t>
            </a:r>
            <a:endParaRPr altLang="zh-CN" dirty="0"/>
          </a:p>
          <a:p>
            <a:r>
              <a:rPr altLang="zh-CN" dirty="0"/>
              <a:t>1997-1999 </a:t>
            </a:r>
            <a:r>
              <a:rPr lang="zh-CN" altLang="en-US" dirty="0"/>
              <a:t>中国科学院软件研究所  博士后</a:t>
            </a:r>
            <a:endParaRPr lang="en-US" altLang="zh-CN" dirty="0"/>
          </a:p>
          <a:p>
            <a:r>
              <a:rPr lang="en-US" altLang="zh-CN" dirty="0"/>
              <a:t>2017.11-2019.2 </a:t>
            </a:r>
            <a:r>
              <a:rPr lang="zh-CN" altLang="en-US" dirty="0"/>
              <a:t>中科睿伦股份有限公司   技术总监</a:t>
            </a:r>
            <a:endParaRPr lang="en-US" altLang="zh-CN" dirty="0"/>
          </a:p>
          <a:p>
            <a:r>
              <a:rPr lang="en-US" altLang="zh-CN" dirty="0"/>
              <a:t>2019.4</a:t>
            </a:r>
            <a:r>
              <a:rPr altLang="zh-CN" dirty="0"/>
              <a:t> </a:t>
            </a:r>
            <a:r>
              <a:rPr lang="en-US" altLang="zh-CN" dirty="0"/>
              <a:t>--  </a:t>
            </a:r>
            <a:r>
              <a:rPr lang="zh-CN" altLang="en-US" dirty="0"/>
              <a:t>  八维教育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4716115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00ED16-A3AC-41C7-B00E-5D04F95E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D3ACFA-E803-4CA0-A3FD-9F1B5B388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、关于开源软件</a:t>
            </a:r>
          </a:p>
        </p:txBody>
      </p:sp>
    </p:spTree>
    <p:extLst>
      <p:ext uri="{BB962C8B-B14F-4D97-AF65-F5344CB8AC3E}">
        <p14:creationId xmlns:p14="http://schemas.microsoft.com/office/powerpoint/2010/main" val="3095725262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开放源代码软件（简称：开源软件）是一种源代码公开的软件，用户可以自由使用、复制、散发以及修改源码。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开放源代码是建立软件生态的一个很好的方式。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开源软件的概念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什么是软件生态？</a:t>
            </a:r>
            <a:endParaRPr lang="en-US" altLang="zh-CN" dirty="0">
              <a:solidFill>
                <a:srgbClr val="404040"/>
              </a:solidFill>
            </a:endParaRPr>
          </a:p>
          <a:p>
            <a:pPr marL="1045800" lvl="2" indent="-360000">
              <a:buClr>
                <a:srgbClr val="D24726"/>
              </a:buClr>
            </a:pPr>
            <a:r>
              <a:rPr altLang="en-US" dirty="0"/>
              <a:t>与该软件相关的软硬件环境</a:t>
            </a: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53427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硬件支持</a:t>
            </a:r>
            <a:endParaRPr lang="en-US" altLang="zh-CN" dirty="0"/>
          </a:p>
          <a:p>
            <a:pPr lvl="2"/>
            <a:r>
              <a:rPr lang="en-US" altLang="zh-CN" dirty="0"/>
              <a:t>CPU</a:t>
            </a:r>
            <a:endParaRPr lang="zh-CN" altLang="en-US" dirty="0"/>
          </a:p>
          <a:p>
            <a:pPr lvl="2"/>
            <a:r>
              <a:rPr lang="zh-CN" altLang="en-US" dirty="0"/>
              <a:t>显示卡等</a:t>
            </a:r>
            <a:endParaRPr lang="en-US" altLang="zh-CN" dirty="0"/>
          </a:p>
          <a:p>
            <a:pPr lvl="2"/>
            <a:r>
              <a:rPr lang="zh-CN" altLang="en-US" dirty="0"/>
              <a:t>外设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操作系统的生态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系统和应用软件支持</a:t>
            </a:r>
            <a:endParaRPr lang="en-US" altLang="zh-CN" dirty="0"/>
          </a:p>
          <a:p>
            <a:pPr lvl="2"/>
            <a:r>
              <a:rPr lang="zh-CN" altLang="en-US" dirty="0"/>
              <a:t>开发环境</a:t>
            </a:r>
            <a:endParaRPr lang="en-US" altLang="zh-CN" dirty="0"/>
          </a:p>
          <a:p>
            <a:pPr lvl="2"/>
            <a:r>
              <a:rPr lang="zh-CN" altLang="en-US" dirty="0"/>
              <a:t>数据库</a:t>
            </a:r>
            <a:endParaRPr lang="en-US" altLang="zh-CN" dirty="0"/>
          </a:p>
          <a:p>
            <a:pPr lvl="2"/>
            <a:r>
              <a:rPr lang="zh-CN" altLang="en-US" dirty="0"/>
              <a:t>应用系统</a:t>
            </a:r>
          </a:p>
        </p:txBody>
      </p:sp>
      <p:sp>
        <p:nvSpPr>
          <p:cNvPr id="6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 txBox="1">
            <a:spLocks/>
          </p:cNvSpPr>
          <p:nvPr/>
        </p:nvSpPr>
        <p:spPr>
          <a:xfrm>
            <a:off x="827883" y="5268058"/>
            <a:ext cx="9985109" cy="8039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en-US" altLang="zh-CN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Python</a:t>
            </a:r>
            <a:r>
              <a:rPr kumimoji="0" lang="zh-CN" altLang="en-US" sz="2400" b="1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的生态环境如何？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475116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软件支持</a:t>
            </a:r>
            <a:endParaRPr lang="en-US" altLang="zh-CN" dirty="0"/>
          </a:p>
          <a:p>
            <a:pPr lvl="2"/>
            <a:r>
              <a:rPr altLang="zh-CN" dirty="0"/>
              <a:t>Linux</a:t>
            </a:r>
            <a:endParaRPr lang="zh-CN" altLang="en-US" dirty="0"/>
          </a:p>
          <a:p>
            <a:pPr lvl="2"/>
            <a:r>
              <a:rPr altLang="zh-CN" dirty="0"/>
              <a:t>Windows(</a:t>
            </a:r>
            <a:r>
              <a:rPr lang="zh-CN" altLang="en-US" dirty="0"/>
              <a:t>不支持</a:t>
            </a:r>
            <a:r>
              <a:rPr altLang="zh-CN" dirty="0"/>
              <a:t>GPU)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lvl="0"/>
            <a:r>
              <a:rPr lang="zh-CN" altLang="en-US" dirty="0"/>
              <a:t>关于</a:t>
            </a:r>
            <a:r>
              <a:rPr altLang="zh-CN" dirty="0"/>
              <a:t> PaddlePaddle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en-US" altLang="zh-CN" dirty="0"/>
              <a:t>GitHub</a:t>
            </a:r>
            <a:r>
              <a:rPr dirty="0"/>
              <a:t>资源统计</a:t>
            </a:r>
            <a:endParaRPr lang="en-US" altLang="zh-CN" dirty="0"/>
          </a:p>
          <a:p>
            <a:pPr lvl="2"/>
            <a:r>
              <a:rPr altLang="zh-CN" dirty="0"/>
              <a:t>Tensorflow  60000+</a:t>
            </a:r>
            <a:endParaRPr lang="en-US" altLang="zh-CN" dirty="0"/>
          </a:p>
          <a:p>
            <a:pPr lvl="2"/>
            <a:r>
              <a:rPr altLang="zh-CN" dirty="0"/>
              <a:t>PyTorch     20000+</a:t>
            </a:r>
            <a:endParaRPr lang="en-US" altLang="zh-CN" dirty="0"/>
          </a:p>
          <a:p>
            <a:pPr lvl="2"/>
            <a:r>
              <a:rPr altLang="zh-CN" dirty="0"/>
              <a:t>PaddlePaddle 1200+</a:t>
            </a:r>
            <a:endParaRPr lang="zh-CN" altLang="en-US" dirty="0"/>
          </a:p>
        </p:txBody>
      </p:sp>
      <p:sp>
        <p:nvSpPr>
          <p:cNvPr id="6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 txBox="1">
            <a:spLocks/>
          </p:cNvSpPr>
          <p:nvPr/>
        </p:nvSpPr>
        <p:spPr>
          <a:xfrm>
            <a:off x="827883" y="5268058"/>
            <a:ext cx="9985109" cy="8039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475116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谁更好用？</a:t>
            </a:r>
            <a:endParaRPr lang="en-US" altLang="zh-CN" dirty="0"/>
          </a:p>
          <a:p>
            <a:pPr lvl="2"/>
            <a:r>
              <a:rPr lang="zh-CN" altLang="en-US" dirty="0"/>
              <a:t>一般用户</a:t>
            </a:r>
            <a:endParaRPr lang="en-US" altLang="zh-CN" dirty="0"/>
          </a:p>
          <a:p>
            <a:pPr lvl="2"/>
            <a:r>
              <a:rPr lang="zh-CN" altLang="en-US" dirty="0"/>
              <a:t>专业人士</a:t>
            </a:r>
            <a:endParaRPr altLang="zh-CN" dirty="0"/>
          </a:p>
          <a:p>
            <a:pPr lvl="2"/>
            <a:endParaRPr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>
                <a:cs typeface="Segoe UI Light" panose="020B0502040204020203" pitchFamily="34" charset="0"/>
              </a:rPr>
              <a:t>Windows</a:t>
            </a:r>
            <a:r>
              <a:rPr lang="zh-CN" altLang="en-US" dirty="0">
                <a:cs typeface="Segoe UI Light" panose="020B0502040204020203" pitchFamily="34" charset="0"/>
              </a:rPr>
              <a:t>与</a:t>
            </a:r>
            <a:r>
              <a:rPr lang="en-US" altLang="zh-CN" dirty="0">
                <a:cs typeface="Segoe UI Light" panose="020B0502040204020203" pitchFamily="34" charset="0"/>
              </a:rPr>
              <a:t>Linux</a:t>
            </a:r>
            <a:r>
              <a:rPr lang="zh-CN" altLang="en-US" dirty="0">
                <a:cs typeface="Segoe UI Light" panose="020B0502040204020203" pitchFamily="34" charset="0"/>
              </a:rPr>
              <a:t>比较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谁的技术更先进？</a:t>
            </a:r>
            <a:endParaRPr lang="en-US" altLang="zh-CN" dirty="0"/>
          </a:p>
          <a:p>
            <a:pPr lvl="2"/>
            <a:r>
              <a:rPr lang="zh-CN" altLang="en-US" dirty="0"/>
              <a:t>实时性与效率</a:t>
            </a:r>
            <a:endParaRPr altLang="zh-CN" dirty="0"/>
          </a:p>
          <a:p>
            <a:pPr lvl="2"/>
            <a:r>
              <a:rPr lang="zh-CN" altLang="en-US" dirty="0"/>
              <a:t>稳定性</a:t>
            </a:r>
            <a:endParaRPr altLang="zh-CN" dirty="0"/>
          </a:p>
          <a:p>
            <a:pPr lvl="2"/>
            <a:r>
              <a:rPr lang="zh-CN" altLang="en-US" dirty="0"/>
              <a:t>版本兼容性</a:t>
            </a:r>
            <a:endParaRPr altLang="zh-CN" dirty="0"/>
          </a:p>
          <a:p>
            <a:pPr lvl="2"/>
            <a:r>
              <a:rPr lang="zh-CN" altLang="en-US" dirty="0"/>
              <a:t>版本的模块化</a:t>
            </a:r>
            <a:endParaRPr altLang="zh-CN" dirty="0"/>
          </a:p>
          <a:p>
            <a:pPr>
              <a:buClr>
                <a:srgbClr val="D24726"/>
              </a:buClr>
              <a:buNone/>
            </a:pP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15774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软件生态</a:t>
            </a:r>
          </a:p>
          <a:p>
            <a:pPr lvl="2"/>
            <a:r>
              <a:rPr lang="zh-CN" altLang="en-US" dirty="0"/>
              <a:t>大公司开发的软件</a:t>
            </a:r>
          </a:p>
          <a:p>
            <a:pPr lvl="2"/>
            <a:r>
              <a:rPr lang="zh-CN" altLang="en-US" dirty="0"/>
              <a:t>有许多软硬件支持</a:t>
            </a:r>
          </a:p>
          <a:p>
            <a:pPr lvl="2"/>
            <a:r>
              <a:rPr lang="zh-CN" altLang="en-US" dirty="0"/>
              <a:t>有许多用户</a:t>
            </a:r>
          </a:p>
          <a:p>
            <a:r>
              <a:rPr lang="zh-CN" altLang="en-US" dirty="0"/>
              <a:t>软件技术含量</a:t>
            </a:r>
          </a:p>
          <a:p>
            <a:pPr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商业视角：生态比技术更重要！</a:t>
            </a:r>
          </a:p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软件生态与人际关系的对比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个人环境</a:t>
            </a:r>
          </a:p>
          <a:p>
            <a:pPr lvl="2"/>
            <a:r>
              <a:rPr lang="zh-CN" altLang="en-US" dirty="0"/>
              <a:t>我爸是**</a:t>
            </a:r>
          </a:p>
          <a:p>
            <a:pPr lvl="2"/>
            <a:r>
              <a:rPr lang="zh-CN" altLang="en-US" dirty="0"/>
              <a:t>有强大的人际关系网</a:t>
            </a:r>
          </a:p>
          <a:p>
            <a:pPr lvl="2"/>
            <a:r>
              <a:rPr lang="zh-CN" altLang="en-US" dirty="0"/>
              <a:t>有出色的履历</a:t>
            </a:r>
          </a:p>
          <a:p>
            <a:pPr marL="360000" indent="-360000">
              <a:buClr>
                <a:srgbClr val="D24726"/>
              </a:buClr>
            </a:pPr>
            <a:r>
              <a:rPr dirty="0"/>
              <a:t>个人能力</a:t>
            </a:r>
          </a:p>
          <a:p>
            <a:pPr marL="360000" indent="-360000">
              <a:buClr>
                <a:srgbClr val="D24726"/>
              </a:buClr>
              <a:buNone/>
            </a:pPr>
            <a:r>
              <a:rPr b="1" dirty="0">
                <a:solidFill>
                  <a:srgbClr val="0070C0"/>
                </a:solidFill>
              </a:rPr>
              <a:t>关系比能力更重要？</a:t>
            </a: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108-F39F-49AB-A78C-E09C6E3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A88EE-25D3-46E0-A750-73B34C54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开源是一种竞争</a:t>
            </a:r>
            <a:r>
              <a:rPr altLang="zh-CN" dirty="0"/>
              <a:t>/</a:t>
            </a:r>
            <a:r>
              <a:rPr lang="zh-CN" altLang="en-US" dirty="0"/>
              <a:t>生存方式</a:t>
            </a:r>
            <a:endParaRPr lang="en-US" altLang="zh-CN" dirty="0"/>
          </a:p>
          <a:p>
            <a:pPr lvl="2"/>
            <a:r>
              <a:rPr lang="zh-CN" altLang="en-US" dirty="0"/>
              <a:t>老二打不过老大</a:t>
            </a:r>
            <a:r>
              <a:rPr lang="en-US" altLang="zh-CN" dirty="0"/>
              <a:t>---</a:t>
            </a:r>
            <a:r>
              <a:rPr lang="zh-CN" altLang="en-US" dirty="0"/>
              <a:t>开源（</a:t>
            </a:r>
            <a:r>
              <a:rPr altLang="zh-CN" dirty="0"/>
              <a:t>Linux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老大想把所有对手打死</a:t>
            </a:r>
            <a:r>
              <a:rPr lang="en-US" altLang="zh-CN" dirty="0"/>
              <a:t>---</a:t>
            </a:r>
            <a:r>
              <a:rPr lang="zh-CN" altLang="en-US" dirty="0"/>
              <a:t>开源</a:t>
            </a:r>
            <a:r>
              <a:rPr altLang="zh-CN" dirty="0"/>
              <a:t>(TF)</a:t>
            </a:r>
            <a:endParaRPr lang="en-US" altLang="zh-CN" dirty="0"/>
          </a:p>
          <a:p>
            <a:pPr lvl="2"/>
            <a:r>
              <a:rPr lang="zh-CN" altLang="en-US" dirty="0"/>
              <a:t>普通人挑战权威</a:t>
            </a:r>
            <a:r>
              <a:rPr lang="en-US" altLang="zh-CN" dirty="0"/>
              <a:t>---</a:t>
            </a:r>
            <a:r>
              <a:rPr lang="zh-CN" altLang="en-US" dirty="0"/>
              <a:t>开源</a:t>
            </a:r>
            <a:r>
              <a:rPr altLang="zh-CN" dirty="0"/>
              <a:t>(Python)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900F1A-0CD8-4E13-8106-24768D61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如何认识开源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4E5DE1-6EE6-4297-86A3-134B8A393B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对一般用户来讲</a:t>
            </a:r>
            <a:endParaRPr lang="en-US" altLang="zh-CN" dirty="0"/>
          </a:p>
          <a:p>
            <a:pPr lvl="2"/>
            <a:r>
              <a:rPr lang="zh-CN" altLang="en-US" dirty="0"/>
              <a:t>开源软件是宝库</a:t>
            </a:r>
            <a:endParaRPr lang="en-US" altLang="zh-CN" dirty="0"/>
          </a:p>
          <a:p>
            <a:pPr lvl="2"/>
            <a:r>
              <a:rPr lang="zh-CN" altLang="en-US" dirty="0"/>
              <a:t>省时、省钱、稳定</a:t>
            </a:r>
            <a:endParaRPr lang="en-US" altLang="zh-CN" dirty="0"/>
          </a:p>
          <a:p>
            <a:pPr lvl="2"/>
            <a:r>
              <a:rPr lang="zh-CN" altLang="en-US" dirty="0"/>
              <a:t>短时间达到专业水平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应用开发的必然选择</a:t>
            </a:r>
          </a:p>
        </p:txBody>
      </p:sp>
    </p:spTree>
    <p:extLst>
      <p:ext uri="{BB962C8B-B14F-4D97-AF65-F5344CB8AC3E}">
        <p14:creationId xmlns:p14="http://schemas.microsoft.com/office/powerpoint/2010/main" val="3074116593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真实感图形显示</a:t>
            </a:r>
            <a:endParaRPr altLang="zh-CN" dirty="0"/>
          </a:p>
          <a:p>
            <a:pPr lvl="2"/>
            <a:r>
              <a:rPr lang="zh-CN" altLang="en-US" dirty="0"/>
              <a:t>硕士：光线距踪算法 </a:t>
            </a:r>
            <a:endParaRPr altLang="zh-CN" dirty="0"/>
          </a:p>
          <a:p>
            <a:pPr lvl="2"/>
            <a:r>
              <a:rPr lang="zh-CN" altLang="en-US" dirty="0"/>
              <a:t>博士：辐射度算法</a:t>
            </a:r>
            <a:endParaRPr altLang="zh-CN" dirty="0"/>
          </a:p>
          <a:p>
            <a:r>
              <a:rPr altLang="zh-CN" dirty="0"/>
              <a:t>Pov-Ray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亲身经历开源冲击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遥感影像处理</a:t>
            </a:r>
            <a:endParaRPr lang="en-US" dirty="0"/>
          </a:p>
          <a:p>
            <a:pPr lvl="2"/>
            <a:r>
              <a:rPr lang="zh-CN" altLang="en-US" dirty="0"/>
              <a:t>各种图像格式及处理</a:t>
            </a:r>
            <a:endParaRPr lang="zh-CN" altLang="zh-CN" dirty="0"/>
          </a:p>
          <a:p>
            <a:pPr lvl="2"/>
            <a:r>
              <a:rPr lang="zh-CN" altLang="en-US" dirty="0"/>
              <a:t>图像拼接、融合</a:t>
            </a:r>
            <a:endParaRPr altLang="en-US" dirty="0"/>
          </a:p>
          <a:p>
            <a:pPr lvl="2"/>
            <a:r>
              <a:rPr lang="zh-CN" altLang="en-US" dirty="0"/>
              <a:t>三维重建</a:t>
            </a:r>
            <a:endParaRPr altLang="en-US" dirty="0"/>
          </a:p>
          <a:p>
            <a:pPr marL="360000" indent="-360000">
              <a:buClr>
                <a:srgbClr val="D24726"/>
              </a:buClr>
            </a:pPr>
            <a:r>
              <a:rPr lang="en-US" altLang="zh-CN" dirty="0"/>
              <a:t>OpenCV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461953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5F1E5-EB4A-4459-ACE5-100C686E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891E4-74D3-4CFB-8F89-907C3459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企业</a:t>
            </a:r>
            <a:endParaRPr altLang="zh-CN" dirty="0"/>
          </a:p>
          <a:p>
            <a:pPr lvl="2"/>
            <a:r>
              <a:rPr lang="zh-CN" altLang="en-US" dirty="0"/>
              <a:t>没有老板会支持毫无意义的重复劳动</a:t>
            </a:r>
            <a:endParaRPr altLang="zh-CN" dirty="0"/>
          </a:p>
          <a:p>
            <a:pPr lvl="2"/>
            <a:r>
              <a:rPr lang="zh-CN" altLang="en-US" dirty="0"/>
              <a:t>时间是企业的生命</a:t>
            </a:r>
            <a:endParaRPr altLang="zh-CN" dirty="0"/>
          </a:p>
          <a:p>
            <a:pPr lvl="2"/>
            <a:r>
              <a:rPr lang="zh-CN" altLang="en-US" dirty="0"/>
              <a:t>软件开发风险</a:t>
            </a:r>
            <a:endParaRPr altLang="zh-CN" dirty="0"/>
          </a:p>
          <a:p>
            <a:pPr lvl="2"/>
            <a:r>
              <a:rPr lang="zh-CN" altLang="en-US" dirty="0"/>
              <a:t>自已开发的软件的可靠性还有待验证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4AE4C9-7BCB-4378-85EE-F45608BF2FA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项目开发：先查一查是否已有类似开源软件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B3EFA0-FEB7-4D9F-801D-28723DD50DE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/>
              <a:t>员工</a:t>
            </a:r>
            <a:endParaRPr lang="en-US" dirty="0"/>
          </a:p>
          <a:p>
            <a:pPr lvl="2"/>
            <a:r>
              <a:rPr lang="zh-CN" altLang="en-US" dirty="0"/>
              <a:t>如何尽快完成老板交待的任务</a:t>
            </a:r>
            <a:endParaRPr altLang="en-US" dirty="0"/>
          </a:p>
          <a:p>
            <a:pPr lvl="2"/>
            <a:r>
              <a:rPr lang="zh-CN" altLang="en-US" dirty="0"/>
              <a:t>如何高质量完成老板交待的任务</a:t>
            </a:r>
          </a:p>
        </p:txBody>
      </p:sp>
    </p:spTree>
    <p:extLst>
      <p:ext uri="{BB962C8B-B14F-4D97-AF65-F5344CB8AC3E}">
        <p14:creationId xmlns:p14="http://schemas.microsoft.com/office/powerpoint/2010/main" val="2786824897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722691-F215-4923-91C5-A361A0C0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DE960-9487-4B1A-9B0F-DB0FFE06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04040"/>
                </a:solidFill>
              </a:rPr>
              <a:t>Linux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Android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OpenCV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OpenGL</a:t>
            </a:r>
          </a:p>
          <a:p>
            <a:r>
              <a:rPr lang="en-US" altLang="zh-CN" dirty="0">
                <a:solidFill>
                  <a:srgbClr val="404040"/>
                </a:solidFill>
              </a:rPr>
              <a:t>OpenMP</a:t>
            </a:r>
          </a:p>
          <a:p>
            <a:r>
              <a:rPr lang="en-US" altLang="zh-CN" dirty="0" err="1">
                <a:solidFill>
                  <a:srgbClr val="404040"/>
                </a:solidFill>
              </a:rPr>
              <a:t>CMake</a:t>
            </a: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F8385A7-354F-4D06-AAD5-D5B4068DFF8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常见开源软件： 系统软件、平台软件、应用软件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CE054-2C7C-4ADC-9782-251F5087A53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OpenSSL</a:t>
            </a: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Python</a:t>
            </a:r>
          </a:p>
          <a:p>
            <a:pPr marL="360000" indent="-360000">
              <a:buClr>
                <a:srgbClr val="D24726"/>
              </a:buClr>
            </a:pPr>
            <a:r>
              <a:rPr lang="en-US" altLang="zh-CN" dirty="0" err="1">
                <a:solidFill>
                  <a:srgbClr val="404040"/>
                </a:solidFill>
              </a:rPr>
              <a:t>Tensorflow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 err="1">
                <a:solidFill>
                  <a:srgbClr val="404040"/>
                </a:solidFill>
              </a:rPr>
              <a:t>HyperLPR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face3d</a:t>
            </a:r>
            <a:endParaRPr lang="zh-CN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093359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E3DE1EB-C0F9-4084-88DD-A1B2FB5C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zh-CN" altLang="en-US" dirty="0"/>
              <a:t>自我介绍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中国建筑科学研究院 建筑图形渲染软件</a:t>
            </a:r>
            <a:endParaRPr lang="en-US" altLang="zh-CN" dirty="0"/>
          </a:p>
          <a:p>
            <a:endParaRPr 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B26CFEE-3019-49F3-AE7B-B4CC85E15A7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331340"/>
            <a:ext cx="6335798" cy="378874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C9B2B6-BF7D-46CA-BBC2-EEF233535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1" y="2293590"/>
            <a:ext cx="5089315" cy="38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15961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FAD86-37C2-4C17-93D8-F4D329CB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4BEBF-D0EE-4669-99E4-E6790508D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基于开源平台或部件，还有许多功能要自已写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应用项目往往需要集成许多功能：系统集成</a:t>
            </a:r>
            <a:endParaRPr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开源应用程序需要改造</a:t>
            </a:r>
            <a:endParaRPr lang="en-US" altLang="zh-CN" dirty="0">
              <a:solidFill>
                <a:srgbClr val="404040"/>
              </a:solidFill>
            </a:endParaRP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9D82C32-0C5B-4A46-9E1C-BE65AE07660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还要不要自已写程序？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E0AAFC-47E7-41A9-91CD-A78E77F35A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开源</a:t>
            </a:r>
            <a:r>
              <a:rPr dirty="0">
                <a:solidFill>
                  <a:srgbClr val="DD462F"/>
                </a:solidFill>
              </a:rPr>
              <a:t>应用程序</a:t>
            </a:r>
            <a:r>
              <a:rPr dirty="0">
                <a:solidFill>
                  <a:srgbClr val="404040"/>
                </a:solidFill>
              </a:rPr>
              <a:t>的改造</a:t>
            </a:r>
            <a:endParaRPr lang="en-US" altLang="zh-CN" dirty="0">
              <a:solidFill>
                <a:srgbClr val="404040"/>
              </a:solidFill>
            </a:endParaRPr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阅读、理解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修改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集成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调试、测试</a:t>
            </a:r>
          </a:p>
        </p:txBody>
      </p:sp>
    </p:spTree>
    <p:extLst>
      <p:ext uri="{BB962C8B-B14F-4D97-AF65-F5344CB8AC3E}">
        <p14:creationId xmlns:p14="http://schemas.microsoft.com/office/powerpoint/2010/main" val="1704329718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通用性公开许可证</a:t>
            </a:r>
            <a:r>
              <a:rPr lang="en-US" altLang="zh-CN" dirty="0">
                <a:solidFill>
                  <a:srgbClr val="404040"/>
                </a:solidFill>
              </a:rPr>
              <a:t>(General Public License</a:t>
            </a:r>
            <a:r>
              <a:rPr lang="zh-CN" altLang="en-US" dirty="0">
                <a:solidFill>
                  <a:srgbClr val="404040"/>
                </a:solidFill>
              </a:rPr>
              <a:t>，简称</a:t>
            </a:r>
            <a:r>
              <a:rPr lang="en-US" altLang="zh-CN" dirty="0">
                <a:solidFill>
                  <a:srgbClr val="404040"/>
                </a:solidFill>
              </a:rPr>
              <a:t>GPL)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只要修改版在某个部分来源于遵循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lang="zh-CN" altLang="en-US" dirty="0">
                <a:solidFill>
                  <a:srgbClr val="404040"/>
                </a:solidFill>
              </a:rPr>
              <a:t>的程序，该修改版整体就必须按照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lang="zh-CN" altLang="en-US" dirty="0">
                <a:solidFill>
                  <a:srgbClr val="404040"/>
                </a:solidFill>
              </a:rPr>
              <a:t>流通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不仅源码必须公开，而且不许附加限制</a:t>
            </a:r>
            <a:endParaRPr lang="en-US" altLang="zh-CN" dirty="0">
              <a:solidFill>
                <a:srgbClr val="404040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使用开源软件应知版权许可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一项遵循</a:t>
            </a: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dirty="0">
                <a:solidFill>
                  <a:srgbClr val="404040"/>
                </a:solidFill>
              </a:rPr>
              <a:t>流通的程序不能同非自由的软件合并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en-US" altLang="zh-CN" dirty="0">
                <a:solidFill>
                  <a:srgbClr val="404040"/>
                </a:solidFill>
              </a:rPr>
              <a:t>GPL</a:t>
            </a:r>
            <a:r>
              <a:rPr dirty="0">
                <a:solidFill>
                  <a:srgbClr val="404040"/>
                </a:solidFill>
              </a:rPr>
              <a:t>所表达的这种流通规则称为</a:t>
            </a:r>
            <a:r>
              <a:rPr lang="en-US" altLang="zh-CN" dirty="0">
                <a:solidFill>
                  <a:srgbClr val="404040"/>
                </a:solidFill>
              </a:rPr>
              <a:t>copyleft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365117" y="3369649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15140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CEEB14-F8F5-4CAE-A120-648298CD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FAFDB1E-6509-4120-98A9-0D968AE0E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91" y="1201115"/>
            <a:ext cx="9184064" cy="5590301"/>
          </a:xfrm>
        </p:spPr>
      </p:pic>
    </p:spTree>
    <p:extLst>
      <p:ext uri="{BB962C8B-B14F-4D97-AF65-F5344CB8AC3E}">
        <p14:creationId xmlns:p14="http://schemas.microsoft.com/office/powerpoint/2010/main" val="1123194033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628" y="1292469"/>
            <a:ext cx="10580429" cy="48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4284052" y="3278064"/>
            <a:ext cx="1195754" cy="430824"/>
          </a:xfrm>
          <a:prstGeom prst="rect">
            <a:avLst/>
          </a:prstGeom>
          <a:noFill/>
          <a:ln w="38100">
            <a:solidFill>
              <a:srgbClr val="DD4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关于开源软件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什么是开源软件</a:t>
            </a:r>
            <a:endParaRPr altLang="zh-CN" dirty="0"/>
          </a:p>
          <a:p>
            <a:r>
              <a:rPr lang="zh-CN" altLang="en-US" dirty="0"/>
              <a:t>为什么要开源</a:t>
            </a:r>
            <a:endParaRPr altLang="zh-CN" dirty="0"/>
          </a:p>
          <a:p>
            <a:r>
              <a:rPr lang="zh-CN" altLang="en-US" dirty="0"/>
              <a:t>应用开发一定要用开源软件</a:t>
            </a:r>
            <a:endParaRPr altLang="zh-CN" dirty="0"/>
          </a:p>
          <a:p>
            <a:r>
              <a:rPr lang="zh-CN" altLang="en-US" dirty="0"/>
              <a:t>用开源软件应了解版权许可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B9FC05E-0C15-4A1B-AB1F-D70049C9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DB8333-C725-4C21-84B7-6C9CE2537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、关于能力培养</a:t>
            </a:r>
          </a:p>
        </p:txBody>
      </p:sp>
    </p:spTree>
    <p:extLst>
      <p:ext uri="{BB962C8B-B14F-4D97-AF65-F5344CB8AC3E}">
        <p14:creationId xmlns:p14="http://schemas.microsoft.com/office/powerpoint/2010/main" val="4001388908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26906-3DA8-486A-80B0-46213B2D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E136FC-F298-4681-9B83-FF097D81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知识学多了，能力自然就强了</a:t>
            </a:r>
            <a:endParaRPr altLang="zh-CN" dirty="0"/>
          </a:p>
          <a:p>
            <a:pPr lvl="2"/>
            <a:r>
              <a:rPr lang="zh-CN" altLang="en-US" dirty="0"/>
              <a:t>没有搞清知识与能力的区别</a:t>
            </a:r>
            <a:r>
              <a:rPr altLang="zh-CN" dirty="0"/>
              <a:t>(</a:t>
            </a:r>
            <a:r>
              <a:rPr lang="zh-CN" altLang="en-US" dirty="0"/>
              <a:t>混为一谈</a:t>
            </a:r>
            <a:r>
              <a:rPr altLang="zh-CN" dirty="0"/>
              <a:t>)</a:t>
            </a:r>
          </a:p>
          <a:p>
            <a:pPr lvl="2"/>
            <a:r>
              <a:rPr lang="zh-CN" altLang="en-US" dirty="0"/>
              <a:t>如果我会自学，还花钱上学干嘛？</a:t>
            </a:r>
          </a:p>
          <a:p>
            <a:r>
              <a:rPr lang="zh-CN" altLang="en-US" dirty="0"/>
              <a:t>我知道能力很重要，但能力看不见摸不着，怎么培养？</a:t>
            </a:r>
            <a:endParaRPr altLang="zh-CN" dirty="0"/>
          </a:p>
          <a:p>
            <a:pPr lvl="2"/>
            <a:r>
              <a:rPr lang="zh-CN" altLang="en-US" dirty="0"/>
              <a:t>孺子可教！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A41FB56-26A8-4FA8-B1CC-8BE708A74A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cs typeface="Segoe UI Light" panose="020B0502040204020203" pitchFamily="34" charset="0"/>
              </a:rPr>
              <a:t>关于能力的两种看法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A523B-F803-406A-B2B8-DA1776A8788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3250" name="Picture 2" descr="http://travel.cntv.cn/special/qm/20120327/images/1332841986380_xin_4830309221625625135785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8384" y="1651218"/>
            <a:ext cx="5647744" cy="4518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980532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DA44146-343A-4EC9-877E-057A7A51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</a:t>
            </a:r>
            <a:endParaRPr altLang="zh-CN" dirty="0"/>
          </a:p>
          <a:p>
            <a:pPr lvl="2"/>
            <a:r>
              <a:rPr lang="zh-CN" altLang="en-US" dirty="0"/>
              <a:t>事实、信息的描述</a:t>
            </a:r>
            <a:endParaRPr altLang="zh-CN" dirty="0"/>
          </a:p>
          <a:p>
            <a:pPr lvl="2"/>
            <a:r>
              <a:rPr lang="zh-CN" altLang="en-US" dirty="0"/>
              <a:t>能复述出来</a:t>
            </a:r>
            <a:endParaRPr altLang="zh-CN" dirty="0"/>
          </a:p>
          <a:p>
            <a:r>
              <a:rPr lang="zh-CN" altLang="en-US" dirty="0"/>
              <a:t>能力</a:t>
            </a:r>
            <a:endParaRPr altLang="zh-CN" dirty="0"/>
          </a:p>
          <a:p>
            <a:pPr lvl="2"/>
            <a:r>
              <a:rPr lang="zh-CN" altLang="en-US" dirty="0"/>
              <a:t>能灵活运用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D4A307-FB99-479C-9053-7FB92FA377B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l"/>
            <a:r>
              <a:rPr lang="zh-CN" altLang="en-US" dirty="0"/>
              <a:t>知识与能力的差别</a:t>
            </a:r>
            <a:endParaRPr lang="en-US" altLang="zh-CN" dirty="0"/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B45D4-4AC9-484D-B3DA-5DEAAA15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91" y="2164888"/>
            <a:ext cx="5138058" cy="36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6ACE8-A11E-4162-9775-35570192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82D9E-0465-4462-8D2A-D77B9C11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正确认识能力体系</a:t>
            </a:r>
            <a:endParaRPr altLang="zh-CN" dirty="0"/>
          </a:p>
          <a:p>
            <a:pPr lvl="2"/>
            <a:r>
              <a:rPr lang="zh-CN" altLang="en-US" dirty="0"/>
              <a:t>自学能力</a:t>
            </a:r>
          </a:p>
          <a:p>
            <a:pPr lvl="2"/>
            <a:r>
              <a:rPr lang="zh-CN" altLang="en-US" dirty="0"/>
              <a:t>动手能力</a:t>
            </a:r>
          </a:p>
          <a:p>
            <a:pPr lvl="2"/>
            <a:r>
              <a:rPr lang="zh-CN" altLang="en-US" dirty="0"/>
              <a:t>分析和解决问题的能力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B583BA2-37E1-4630-8FB4-9129E9F6BA1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如何培养能力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dirty="0"/>
              <a:t>实施方法</a:t>
            </a:r>
            <a:endParaRPr lang="en-US" dirty="0"/>
          </a:p>
          <a:p>
            <a:pPr lvl="2"/>
            <a:r>
              <a:rPr dirty="0"/>
              <a:t>具体的方法和途径</a:t>
            </a:r>
            <a:endParaRPr lang="en-US" altLang="zh-CN" dirty="0"/>
          </a:p>
          <a:p>
            <a:pPr lvl="2"/>
            <a:r>
              <a:rPr dirty="0"/>
              <a:t>具体的内容和要求</a:t>
            </a:r>
            <a:endParaRPr lang="en-US" altLang="zh-CN" dirty="0"/>
          </a:p>
          <a:p>
            <a:pPr lvl="2"/>
            <a:r>
              <a:rPr dirty="0"/>
              <a:t>看得见的测试方法和手段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247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3E763AF-05C8-4B0E-B00A-6259F4C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49ADCE-162F-48B9-A123-926A7FBE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授人以鱼，不如授人以渔！</a:t>
            </a:r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自已学</a:t>
            </a:r>
            <a:r>
              <a:rPr lang="en-US" altLang="zh-CN" dirty="0"/>
              <a:t>+</a:t>
            </a:r>
            <a:r>
              <a:rPr lang="zh-CN" altLang="en-US" dirty="0"/>
              <a:t>老师引导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7C8669A-C9DB-4525-B3AE-E24AC39E4E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自学能力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871790-B817-4DD7-9779-7EC489C76CD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自学新的理论和知识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遇到问题先上网查资料</a:t>
            </a:r>
            <a:endParaRPr lang="zh-CN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开源代码查找与利用</a:t>
            </a:r>
            <a:endParaRPr lang="zh-CN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看懂别人的代码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记笔记，不断进行总结</a:t>
            </a:r>
          </a:p>
          <a:p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C6712-124F-4BC7-BE7D-B3D0AB24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93" y="489103"/>
            <a:ext cx="9025169" cy="913199"/>
          </a:xfrm>
        </p:spPr>
        <p:txBody>
          <a:bodyPr/>
          <a:lstStyle/>
          <a:p>
            <a:r>
              <a:rPr lang="zh-CN" altLang="en-US" dirty="0"/>
              <a:t>自我介绍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A20582F-178C-44AA-8A1B-6D6FFBEB5AB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068A55-C5C5-46DB-8118-B534304F59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570" y="1600200"/>
            <a:ext cx="5455755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438274" y="2705100"/>
            <a:ext cx="4273725" cy="36999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9338" y="1597886"/>
            <a:ext cx="5491162" cy="446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6528402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3E763AF-05C8-4B0E-B00A-6259F4C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49ADCE-162F-48B9-A123-926A7FBE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zh-CN" altLang="en-US" dirty="0"/>
            </a:b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7C8669A-C9DB-4525-B3AE-E24AC39E4E5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课堂练习   </a:t>
            </a:r>
            <a:r>
              <a:rPr lang="en-US" altLang="zh-CN" dirty="0"/>
              <a:t>https://gitee.com/zeusees/HyperLPR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2871790-B817-4DD7-9779-7EC489C76CD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7741257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96464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39CF79BF-FBD1-434F-8782-85A35F82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1BD353-A731-4880-9F42-521BF10B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熟能生巧</a:t>
            </a:r>
            <a:endParaRPr lang="en-US" altLang="zh-CN" dirty="0"/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多动手、多练习</a:t>
            </a:r>
            <a:endParaRPr lang="en-US" altLang="zh-CN" dirty="0"/>
          </a:p>
          <a:p>
            <a:pPr>
              <a:buNone/>
            </a:pPr>
            <a:endParaRPr lang="zh-CN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27DBE6A-C56D-47BC-93A6-B8FD87AFF64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动手能力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9CC606-F7DA-4176-A240-EAC5412C2E3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各种平台的安装、配置、使用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编程与调试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系统集成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技术分析与总结报告的撰写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写博客</a:t>
            </a:r>
            <a:r>
              <a:rPr lang="en-US" altLang="en-US" dirty="0">
                <a:solidFill>
                  <a:srgbClr val="404040"/>
                </a:solidFill>
              </a:rPr>
              <a:t>—</a:t>
            </a:r>
            <a:r>
              <a:rPr altLang="en-US" dirty="0">
                <a:solidFill>
                  <a:srgbClr val="FF0000"/>
                </a:solidFill>
              </a:rPr>
              <a:t>表明你能力的求职名片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282099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14347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DA1989-FA3A-432B-9EAF-FDA50655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02D08C-42AD-4854-B515-A9DF20A6E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反方观点</a:t>
            </a:r>
            <a:endParaRPr lang="en-US" altLang="zh-CN" dirty="0"/>
          </a:p>
          <a:p>
            <a:pPr lvl="2"/>
            <a:r>
              <a:rPr lang="zh-CN" altLang="en-US" dirty="0"/>
              <a:t>平台工具的技术含量低</a:t>
            </a:r>
            <a:endParaRPr lang="en-US" altLang="zh-CN" dirty="0"/>
          </a:p>
          <a:p>
            <a:pPr lvl="2"/>
            <a:r>
              <a:rPr lang="zh-CN" altLang="en-US" dirty="0"/>
              <a:t>不符合专业分工原则</a:t>
            </a:r>
            <a:endParaRPr altLang="zh-CN" dirty="0"/>
          </a:p>
          <a:p>
            <a:r>
              <a:rPr lang="zh-CN" altLang="en-US" dirty="0"/>
              <a:t>正方观点</a:t>
            </a:r>
            <a:endParaRPr altLang="zh-CN" dirty="0"/>
          </a:p>
          <a:p>
            <a:pPr lvl="2"/>
            <a:r>
              <a:rPr altLang="zh-CN" dirty="0"/>
              <a:t>《</a:t>
            </a:r>
            <a:r>
              <a:rPr lang="zh-CN" altLang="en-US" dirty="0"/>
              <a:t>大国工匠</a:t>
            </a:r>
            <a:r>
              <a:rPr altLang="zh-CN" dirty="0"/>
              <a:t>》</a:t>
            </a:r>
          </a:p>
          <a:p>
            <a:pPr lvl="2"/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216F077-D310-435A-95E4-BAC14AD1A5E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动手能力的重要性辨析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7F2D8E-FB9D-4205-B7EA-9294876AFC1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案例</a:t>
            </a:r>
            <a:endParaRPr lang="en-US" altLang="zh-CN" dirty="0"/>
          </a:p>
          <a:p>
            <a:pPr lvl="2"/>
            <a:r>
              <a:rPr lang="en-US" altLang="zh-CN" dirty="0"/>
              <a:t>1604C</a:t>
            </a:r>
            <a:r>
              <a:rPr lang="zh-CN" altLang="en-US" dirty="0"/>
              <a:t>的一名优秀学生</a:t>
            </a:r>
            <a:endParaRPr lang="en-US" altLang="zh-CN" dirty="0"/>
          </a:p>
          <a:p>
            <a:pPr lvl="2"/>
            <a:r>
              <a:rPr lang="en-US" altLang="zh-CN" dirty="0"/>
              <a:t>Windows</a:t>
            </a:r>
            <a:r>
              <a:rPr lang="zh-CN" altLang="en-US" dirty="0"/>
              <a:t>平台安装</a:t>
            </a:r>
            <a:r>
              <a:rPr altLang="zh-CN" dirty="0"/>
              <a:t>TF-</a:t>
            </a:r>
            <a:r>
              <a:rPr lang="en-US" altLang="zh-CN" dirty="0"/>
              <a:t>GPU</a:t>
            </a:r>
            <a:r>
              <a:rPr lang="zh-CN" altLang="en-US" dirty="0"/>
              <a:t>环境</a:t>
            </a:r>
            <a:endParaRPr altLang="zh-CN" dirty="0"/>
          </a:p>
          <a:p>
            <a:pPr lvl="2"/>
            <a:r>
              <a:rPr lang="zh-CN" altLang="en-US" dirty="0"/>
              <a:t>影响到自信，辞职</a:t>
            </a:r>
            <a:endParaRPr lang="en-US" altLang="zh-CN" dirty="0"/>
          </a:p>
          <a:p>
            <a:pPr marL="360000" indent="-360000">
              <a:buClr>
                <a:srgbClr val="D24726"/>
              </a:buClr>
            </a:pPr>
            <a:r>
              <a:rPr dirty="0"/>
              <a:t>有何感想？</a:t>
            </a:r>
            <a:endParaRPr lang="en-US" altLang="zh-CN" dirty="0"/>
          </a:p>
          <a:p>
            <a:pPr lvl="2"/>
            <a:r>
              <a:rPr lang="zh-CN" altLang="en-US" dirty="0"/>
              <a:t>注意</a:t>
            </a:r>
            <a:r>
              <a:rPr lang="en-US" altLang="zh-CN" dirty="0"/>
              <a:t>NVidia, Home</a:t>
            </a:r>
            <a:r>
              <a:rPr lang="zh-CN" altLang="en-US" dirty="0"/>
              <a:t>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64393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8C58E15-9A5B-4332-BB3B-06FCF6B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34CAB8-B1BD-4274-A31F-18F4F91B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2" y="2390775"/>
            <a:ext cx="5251938" cy="4014225"/>
          </a:xfrm>
        </p:spPr>
        <p:txBody>
          <a:bodyPr/>
          <a:lstStyle/>
          <a:p>
            <a:r>
              <a:rPr lang="zh-CN" altLang="en-US" dirty="0"/>
              <a:t>理论依据</a:t>
            </a:r>
            <a:endParaRPr altLang="zh-CN" dirty="0"/>
          </a:p>
          <a:p>
            <a:pPr lvl="2"/>
            <a:r>
              <a:rPr lang="zh-CN" altLang="en-US" dirty="0"/>
              <a:t>学而不思则罔，思而不学则殆</a:t>
            </a:r>
            <a:endParaRPr lang="en-US" altLang="zh-CN" dirty="0"/>
          </a:p>
          <a:p>
            <a:r>
              <a:rPr lang="zh-CN" altLang="en-US" dirty="0"/>
              <a:t>方法</a:t>
            </a:r>
            <a:endParaRPr altLang="zh-CN" dirty="0"/>
          </a:p>
          <a:p>
            <a:pPr lvl="2"/>
            <a:r>
              <a:rPr lang="zh-CN" altLang="en-US" dirty="0"/>
              <a:t>多思考、多寻根问底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EA1A2-580F-4B98-8B85-5490E22AA4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分析和解决问题的能力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D73A63-7C72-4F64-9DE6-5539166D9E6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2390775"/>
            <a:ext cx="5439508" cy="4014225"/>
          </a:xfrm>
        </p:spPr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逻辑思辨能力：因果联系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经验积累与总结：在解决问题的过程中成长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自信心：不放弃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恒心与毅力：应对挫折</a:t>
            </a:r>
            <a:endParaRPr lang="en-US" altLang="zh-C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83817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9BF1AA17-EE15-490C-A8A2-11E1E89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B34CAB8-B1BD-4274-A31F-18F4F91B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李飞飞</a:t>
            </a:r>
            <a:endParaRPr lang="en-US" altLang="zh-CN" dirty="0"/>
          </a:p>
          <a:p>
            <a:pPr lvl="2"/>
            <a:r>
              <a:rPr lang="zh-CN" altLang="en-US" dirty="0"/>
              <a:t>美国斯坦福大学计算机科学系教授</a:t>
            </a:r>
            <a:endParaRPr lang="en-US" altLang="zh-CN" dirty="0"/>
          </a:p>
          <a:p>
            <a:pPr lvl="2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月，获“影响世界华人大奖”</a:t>
            </a:r>
            <a:endParaRPr lang="en-US" altLang="zh-CN" dirty="0"/>
          </a:p>
          <a:p>
            <a:r>
              <a:rPr lang="zh-CN" altLang="en-US" dirty="0"/>
              <a:t>平庸 </a:t>
            </a:r>
            <a:r>
              <a:rPr lang="en-US" altLang="zh-CN" dirty="0"/>
              <a:t>vs </a:t>
            </a:r>
            <a:r>
              <a:rPr lang="zh-CN" altLang="en-US" dirty="0"/>
              <a:t>伟大 ？</a:t>
            </a:r>
            <a:endParaRPr altLang="zh-CN" dirty="0"/>
          </a:p>
          <a:p>
            <a:pPr lvl="2"/>
            <a:r>
              <a:rPr altLang="zh-CN" dirty="0"/>
              <a:t>1400</a:t>
            </a:r>
            <a:r>
              <a:rPr lang="zh-CN" altLang="en-US" dirty="0"/>
              <a:t>多万幅图片，</a:t>
            </a:r>
            <a:r>
              <a:rPr altLang="zh-CN" dirty="0"/>
              <a:t>2</a:t>
            </a:r>
            <a:r>
              <a:rPr lang="zh-CN" altLang="en-US" dirty="0"/>
              <a:t>万多个类别</a:t>
            </a:r>
            <a:endParaRPr altLang="zh-CN" dirty="0"/>
          </a:p>
          <a:p>
            <a:pPr lvl="2"/>
            <a:r>
              <a:rPr lang="zh-CN" altLang="en-US" dirty="0"/>
              <a:t>超过百万的类别标注和位置标注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EA1A2-580F-4B98-8B85-5490E22AA4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案例分析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ECA198E5-21D0-4E3E-BBDD-C83D1F409EA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EE26D0-DDD7-4247-88C4-0418EDCBB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4" y="2390775"/>
            <a:ext cx="6034529" cy="379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2660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6FC2004-8F90-4DA1-B3F6-1D2CC58F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</a:t>
            </a:r>
            <a:endParaRPr lang="en-US" altLang="zh-CN" dirty="0"/>
          </a:p>
          <a:p>
            <a:pPr lvl="2"/>
            <a:r>
              <a:rPr lang="zh-CN" altLang="en-US" dirty="0"/>
              <a:t>自习与讲授结合</a:t>
            </a:r>
            <a:endParaRPr lang="en-US" altLang="zh-CN" dirty="0"/>
          </a:p>
          <a:p>
            <a:pPr lvl="2"/>
            <a:r>
              <a:rPr lang="zh-CN" altLang="en-US" dirty="0"/>
              <a:t>课堂讲解与实操结合</a:t>
            </a:r>
            <a:endParaRPr lang="en-US" altLang="zh-CN" dirty="0"/>
          </a:p>
          <a:p>
            <a:pPr lvl="2"/>
            <a:r>
              <a:rPr lang="zh-CN" altLang="en-US" dirty="0"/>
              <a:t>训练题更多变通选项</a:t>
            </a:r>
            <a:endParaRPr lang="en-US" altLang="zh-CN" dirty="0"/>
          </a:p>
          <a:p>
            <a:pPr lvl="2"/>
            <a:r>
              <a:rPr lang="zh-CN" altLang="en-US" dirty="0"/>
              <a:t>项目分组开发（写与看结合）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D04E65-8795-493F-8D8A-25535126653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授课方式变化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187B37-557E-4773-A1DF-E6C7B204EAD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标准：不是大纲是否完成，而是能力是否提高：以前不会的，现在会了！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部分题目老师还没做，与大家一起解决问题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一个没有问题的题目是没有价值的，为解决问题而走的弯路是必要的学费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090355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2B4C-BB03-4CDA-973D-67B999E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0DFE2-E334-4D15-BEA4-EA8AECEF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自学</a:t>
            </a:r>
            <a:r>
              <a:rPr altLang="zh-CN" dirty="0">
                <a:solidFill>
                  <a:srgbClr val="404040"/>
                </a:solidFill>
              </a:rPr>
              <a:t>+</a:t>
            </a:r>
            <a:r>
              <a:rPr lang="zh-CN" altLang="en-US" dirty="0">
                <a:solidFill>
                  <a:srgbClr val="404040"/>
                </a:solidFill>
              </a:rPr>
              <a:t>引导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系统环境配置与使用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强化编程训练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文档撰写（总结报告、博客）</a:t>
            </a:r>
          </a:p>
          <a:p>
            <a:r>
              <a:rPr lang="zh-CN" altLang="en-US" dirty="0">
                <a:solidFill>
                  <a:srgbClr val="404040"/>
                </a:solidFill>
              </a:rPr>
              <a:t>讨论交流</a:t>
            </a: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AD16ACE-0209-4C6F-AD70-4CE52A35322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学习方法需要变革</a:t>
            </a:r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更多的自主性</a:t>
            </a: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更多的时间投入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更多的实操训练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更多的不确定性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更多的阅读与写作</a:t>
            </a:r>
            <a:endParaRPr 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更多的相互交流与协作</a:t>
            </a:r>
          </a:p>
        </p:txBody>
      </p:sp>
    </p:spTree>
    <p:extLst>
      <p:ext uri="{BB962C8B-B14F-4D97-AF65-F5344CB8AC3E}">
        <p14:creationId xmlns:p14="http://schemas.microsoft.com/office/powerpoint/2010/main" val="987712222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2B4C-BB03-4CDA-973D-67B999E3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关于能力培养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0DFE2-E334-4D15-BEA4-EA8AECEF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内容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知识与能力的差别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如何培养三个能力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授课方式的变化</a:t>
            </a:r>
            <a:endParaRPr altLang="zh-CN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学习方法需要变革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AD16ACE-0209-4C6F-AD70-4CE52A35322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目标</a:t>
            </a:r>
            <a:endParaRPr 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尽快摆脱对老师的依赖</a:t>
            </a:r>
            <a:endParaRPr altLang="en-US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dirty="0">
                <a:solidFill>
                  <a:srgbClr val="404040"/>
                </a:solidFill>
              </a:rPr>
              <a:t>每天自问</a:t>
            </a:r>
            <a:endParaRPr 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我今天解决了什么问题？</a:t>
            </a:r>
            <a:endParaRPr altLang="en-US" dirty="0">
              <a:solidFill>
                <a:srgbClr val="404040"/>
              </a:solidFill>
            </a:endParaRPr>
          </a:p>
          <a:p>
            <a:pPr lvl="2"/>
            <a:r>
              <a:rPr lang="zh-CN" altLang="en-US" dirty="0">
                <a:solidFill>
                  <a:srgbClr val="404040"/>
                </a:solidFill>
              </a:rPr>
              <a:t>明天准备解决什么问题？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987712222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30395D-4DFB-424A-A2EA-A8DE64E4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3DBDEB-7A6B-4F8F-A767-808BEA342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、课程内容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3118008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BA626C1-54C0-4BEE-A502-B5660741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C/C++</a:t>
            </a:r>
          </a:p>
          <a:p>
            <a:pPr lvl="2"/>
            <a:r>
              <a:rPr altLang="zh-CN" dirty="0"/>
              <a:t>VS+</a:t>
            </a:r>
            <a:r>
              <a:rPr lang="en-US" altLang="zh-CN" dirty="0"/>
              <a:t>MFC</a:t>
            </a:r>
          </a:p>
          <a:p>
            <a:pPr lvl="2"/>
            <a:r>
              <a:rPr lang="en-US" altLang="zh-CN" dirty="0"/>
              <a:t>GitHub</a:t>
            </a:r>
          </a:p>
          <a:p>
            <a:pPr lvl="2"/>
            <a:r>
              <a:rPr lang="zh-CN" altLang="en-US" dirty="0"/>
              <a:t>图像基础</a:t>
            </a:r>
            <a:endParaRPr lang="en-US" altLang="zh-CN" dirty="0"/>
          </a:p>
          <a:p>
            <a:pPr lvl="2"/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实训一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1F1237-A461-40B5-8760-61F0F4F98F5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应用开发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图像处理（</a:t>
            </a:r>
            <a:r>
              <a:rPr lang="en-US" altLang="zh-CN" dirty="0"/>
              <a:t>Paint Brush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视频播放 </a:t>
            </a:r>
            <a:r>
              <a:rPr lang="en-US" altLang="zh-CN" dirty="0"/>
              <a:t>(Media Plater)</a:t>
            </a:r>
          </a:p>
          <a:p>
            <a:pPr marL="1045800" lvl="2" indent="-360000">
              <a:buClr>
                <a:srgbClr val="D24726"/>
              </a:buClr>
            </a:pPr>
            <a:r>
              <a:rPr lang="zh-CN" altLang="en-US" dirty="0"/>
              <a:t>视频浓缩</a:t>
            </a:r>
          </a:p>
        </p:txBody>
      </p:sp>
    </p:spTree>
    <p:extLst>
      <p:ext uri="{BB962C8B-B14F-4D97-AF65-F5344CB8AC3E}">
        <p14:creationId xmlns:p14="http://schemas.microsoft.com/office/powerpoint/2010/main" val="3143614242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DC6FC4-971F-4224-9832-9F4B5470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什么是实训课</a:t>
            </a:r>
            <a:endParaRPr lang="en-US" altLang="zh-CN" dirty="0"/>
          </a:p>
          <a:p>
            <a:r>
              <a:rPr lang="zh-CN" altLang="en-US" dirty="0"/>
              <a:t>关于开源软件</a:t>
            </a:r>
            <a:endParaRPr lang="en-US" altLang="zh-CN" dirty="0"/>
          </a:p>
          <a:p>
            <a:r>
              <a:rPr lang="zh-CN" altLang="en-US" dirty="0"/>
              <a:t>关于能力培养</a:t>
            </a:r>
            <a:endParaRPr lang="en-US" altLang="zh-CN" dirty="0"/>
          </a:p>
          <a:p>
            <a:r>
              <a:rPr lang="zh-CN" altLang="en-US" dirty="0"/>
              <a:t>课程内容</a:t>
            </a:r>
            <a:r>
              <a:rPr lang="en-US" altLang="zh-CN" dirty="0"/>
              <a:t>(</a:t>
            </a:r>
            <a:r>
              <a:rPr lang="zh-CN" altLang="en-US" dirty="0"/>
              <a:t>实训</a:t>
            </a:r>
            <a:r>
              <a:rPr lang="en-US" altLang="zh-CN" dirty="0"/>
              <a:t>1-4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本单元内容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4716115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D72637-29D2-4116-BE68-4C551C01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90F58077-DF1E-4871-A536-F8A8232EA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64743"/>
              </p:ext>
            </p:extLst>
          </p:nvPr>
        </p:nvGraphicFramePr>
        <p:xfrm>
          <a:off x="1117183" y="1642369"/>
          <a:ext cx="10237356" cy="467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873">
                  <a:extLst>
                    <a:ext uri="{9D8B030D-6E8A-4147-A177-3AD203B41FA5}">
                      <a16:colId xmlns:a16="http://schemas.microsoft.com/office/drawing/2014/main" val="1017581511"/>
                    </a:ext>
                  </a:extLst>
                </a:gridCol>
                <a:gridCol w="3554805">
                  <a:extLst>
                    <a:ext uri="{9D8B030D-6E8A-4147-A177-3AD203B41FA5}">
                      <a16:colId xmlns:a16="http://schemas.microsoft.com/office/drawing/2014/main" val="1458709351"/>
                    </a:ext>
                  </a:extLst>
                </a:gridCol>
                <a:gridCol w="2559339">
                  <a:extLst>
                    <a:ext uri="{9D8B030D-6E8A-4147-A177-3AD203B41FA5}">
                      <a16:colId xmlns:a16="http://schemas.microsoft.com/office/drawing/2014/main" val="1825225722"/>
                    </a:ext>
                  </a:extLst>
                </a:gridCol>
                <a:gridCol w="2559339">
                  <a:extLst>
                    <a:ext uri="{9D8B030D-6E8A-4147-A177-3AD203B41FA5}">
                      <a16:colId xmlns:a16="http://schemas.microsoft.com/office/drawing/2014/main" val="2168898756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单元数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主讲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208639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课程简介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李学军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120165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VS/C/C++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姚慧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357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GitHub/MFC/</a:t>
                      </a:r>
                      <a:r>
                        <a:rPr lang="zh-CN" altLang="en-US" dirty="0"/>
                        <a:t>图像基础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李学军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692930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OpenCV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陈虎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330161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项目实战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094351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月考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竞赛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全体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14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642297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B5356AC-1247-4881-B348-C9B7C43F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OpenGL</a:t>
            </a:r>
          </a:p>
          <a:p>
            <a:pPr lvl="2"/>
            <a:r>
              <a:rPr lang="zh-CN" altLang="en-US" dirty="0"/>
              <a:t>图形学基础</a:t>
            </a:r>
            <a:endParaRPr lang="en-US" altLang="zh-CN" dirty="0"/>
          </a:p>
          <a:p>
            <a:pPr lvl="2"/>
            <a:r>
              <a:rPr lang="zh-CN" altLang="en-US" dirty="0"/>
              <a:t>真实感图形</a:t>
            </a:r>
            <a:endParaRPr lang="en-US" altLang="zh-CN" dirty="0"/>
          </a:p>
          <a:p>
            <a:pPr lvl="2"/>
            <a:r>
              <a:rPr lang="zh-CN" altLang="en-US" dirty="0"/>
              <a:t>人脸模型</a:t>
            </a:r>
            <a:endParaRPr lang="en-US" altLang="zh-CN" dirty="0"/>
          </a:p>
          <a:p>
            <a:pPr lvl="2"/>
            <a:r>
              <a:rPr lang="zh-CN" altLang="en-US" dirty="0"/>
              <a:t>人脸检测与识别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实训二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25C49F-5E1A-4809-9305-455C9B75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50" y="1343306"/>
            <a:ext cx="5992240" cy="20011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DD4798-0345-450D-B7A3-911B2808C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85" y="3491415"/>
            <a:ext cx="3345578" cy="3345578"/>
          </a:xfrm>
          <a:prstGeom prst="rect">
            <a:avLst/>
          </a:prstGeom>
        </p:spPr>
      </p:pic>
      <p:sp>
        <p:nvSpPr>
          <p:cNvPr id="7" name="文本占位符 3">
            <a:extLst>
              <a:ext uri="{FF2B5EF4-FFF2-40B4-BE49-F238E27FC236}">
                <a16:creationId xmlns:a16="http://schemas.microsoft.com/office/drawing/2014/main" id="{DCEA23D9-EE11-46BE-A7E6-9E65D02A0642}"/>
              </a:ext>
            </a:extLst>
          </p:cNvPr>
          <p:cNvSpPr txBox="1">
            <a:spLocks/>
          </p:cNvSpPr>
          <p:nvPr/>
        </p:nvSpPr>
        <p:spPr>
          <a:xfrm>
            <a:off x="6096000" y="4717679"/>
            <a:ext cx="1871319" cy="6311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2800" b="1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585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917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828754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38339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眨一下眼！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370399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6DF04-64C5-4E67-B225-4137747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 课程内容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B4A358C-A55C-4325-ACA1-FE2EC6FD5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项目开发</a:t>
            </a:r>
            <a:endParaRPr lang="en-US" altLang="zh-CN"/>
          </a:p>
          <a:p>
            <a:pPr lvl="2"/>
            <a:r>
              <a:rPr lang="zh-CN" altLang="en-US"/>
              <a:t>照片变三维</a:t>
            </a:r>
            <a:endParaRPr lang="en-US" altLang="zh-CN"/>
          </a:p>
          <a:p>
            <a:pPr lvl="2"/>
            <a:r>
              <a:rPr lang="zh-CN" altLang="en-US"/>
              <a:t>表情控制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/>
              <a:t>实训二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19BD6E2-D518-4FB8-9174-3FD3A6BCECF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19" y="2624901"/>
            <a:ext cx="4014225" cy="4014225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5DFB3F-D4EE-44C4-8E22-760847897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9" y="4238826"/>
            <a:ext cx="7620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017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17B518-E02D-4883-8133-F74B7A58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en-US" altLang="zh-CN" dirty="0"/>
              <a:t>PyQt5</a:t>
            </a:r>
          </a:p>
          <a:p>
            <a:pPr lvl="2"/>
            <a:r>
              <a:rPr lang="en-US" altLang="zh-CN" dirty="0"/>
              <a:t>Yolo</a:t>
            </a:r>
            <a:r>
              <a:rPr lang="zh-CN" altLang="en-US" dirty="0"/>
              <a:t>目标检测算法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实训三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F918494-53C2-4129-ABE4-8DB302E7262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项目开发</a:t>
            </a:r>
            <a:endParaRPr lang="en-US" altLang="zh-CN" dirty="0"/>
          </a:p>
          <a:p>
            <a:pPr lvl="2"/>
            <a:r>
              <a:rPr lang="zh-CN" altLang="en-US" dirty="0"/>
              <a:t>系统集成</a:t>
            </a:r>
            <a:endParaRPr lang="en-US" altLang="zh-CN" dirty="0"/>
          </a:p>
          <a:p>
            <a:pPr lvl="2"/>
            <a:r>
              <a:rPr lang="en-US" altLang="zh-CN" dirty="0"/>
              <a:t>Yolo</a:t>
            </a:r>
            <a:r>
              <a:rPr lang="zh-CN" altLang="en-US" dirty="0"/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1710440238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303C85-9782-488D-BD43-10C313F5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94A42-76B1-4457-9F77-2643A9AF4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理论与技术</a:t>
            </a:r>
            <a:endParaRPr lang="en-US" altLang="zh-CN" dirty="0"/>
          </a:p>
          <a:p>
            <a:pPr lvl="2"/>
            <a:r>
              <a:rPr lang="zh-CN" altLang="en-US" dirty="0"/>
              <a:t>面试常见问题</a:t>
            </a:r>
            <a:endParaRPr lang="en-US" altLang="zh-CN" dirty="0"/>
          </a:p>
          <a:p>
            <a:pPr lvl="2"/>
            <a:r>
              <a:rPr lang="en-US" altLang="zh-CN" dirty="0" err="1"/>
              <a:t>pyplot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新发展</a:t>
            </a:r>
            <a:endParaRPr lang="en-US" altLang="zh-CN" dirty="0"/>
          </a:p>
          <a:p>
            <a:pPr lvl="2"/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6DF10-2EFB-48D7-8A8F-BD0E153B7C2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cs typeface="Segoe UI Light" panose="020B0502040204020203" pitchFamily="34" charset="0"/>
              </a:rPr>
              <a:t>实训四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E2F964-ADE4-4E00-8A3F-32EBFAD837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项目开发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玩游戏</a:t>
            </a:r>
            <a:endParaRPr lang="en-US" altLang="zh-CN" dirty="0"/>
          </a:p>
          <a:p>
            <a:pPr lvl="2"/>
            <a:r>
              <a:rPr lang="en-US" altLang="zh-CN" dirty="0"/>
              <a:t>AI</a:t>
            </a:r>
            <a:r>
              <a:rPr lang="zh-CN" altLang="en-US" dirty="0"/>
              <a:t>写数字</a:t>
            </a:r>
            <a:endParaRPr lang="en-US" altLang="zh-CN" dirty="0"/>
          </a:p>
          <a:p>
            <a:pPr lvl="2"/>
            <a:r>
              <a:rPr lang="zh-CN" altLang="en-US" dirty="0"/>
              <a:t>建筑框架图生成实景图</a:t>
            </a:r>
            <a:endParaRPr lang="en-US" altLang="zh-CN" dirty="0"/>
          </a:p>
          <a:p>
            <a:pPr lvl="2"/>
            <a:r>
              <a:rPr lang="zh-CN" altLang="en-US" dirty="0"/>
              <a:t>黑白照片变彩色</a:t>
            </a:r>
            <a:endParaRPr lang="en-US" altLang="zh-CN" dirty="0"/>
          </a:p>
          <a:p>
            <a:pPr lvl="2"/>
            <a:r>
              <a:rPr lang="zh-CN" altLang="en-US" dirty="0"/>
              <a:t>图像增强</a:t>
            </a:r>
          </a:p>
        </p:txBody>
      </p:sp>
    </p:spTree>
    <p:extLst>
      <p:ext uri="{BB962C8B-B14F-4D97-AF65-F5344CB8AC3E}">
        <p14:creationId xmlns:p14="http://schemas.microsoft.com/office/powerpoint/2010/main" val="3332003020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B29DEA-BE88-47AF-B59C-73CFE55D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66D84C-F8B6-455F-AF70-2CF6C4AA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17" y="2156487"/>
            <a:ext cx="3791505" cy="3791505"/>
          </a:xfrm>
        </p:spPr>
      </p:pic>
      <p:sp>
        <p:nvSpPr>
          <p:cNvPr id="4" name="副标题 3">
            <a:extLst>
              <a:ext uri="{FF2B5EF4-FFF2-40B4-BE49-F238E27FC236}">
                <a16:creationId xmlns:a16="http://schemas.microsoft.com/office/drawing/2014/main" id="{F4C0B16D-CE58-4EBB-A8B8-8C493095069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C1BE6ED-E3B7-4566-8AED-79661076B80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93" y="2156487"/>
            <a:ext cx="3870769" cy="3870769"/>
          </a:xfrm>
        </p:spPr>
      </p:pic>
    </p:spTree>
    <p:extLst>
      <p:ext uri="{BB962C8B-B14F-4D97-AF65-F5344CB8AC3E}">
        <p14:creationId xmlns:p14="http://schemas.microsoft.com/office/powerpoint/2010/main" val="2264448252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FE503BD4-5B56-4BF3-88D3-1BB0A3D8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1DFC2-BE37-4240-A935-23B12704B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383986"/>
            <a:ext cx="11137237" cy="4153454"/>
          </a:xfrm>
        </p:spPr>
        <p:txBody>
          <a:bodyPr vert="eaVert"/>
          <a:lstStyle/>
          <a:p>
            <a:r>
              <a:rPr lang="zh-CN" altLang="en-US" dirty="0"/>
              <a:t>基本理论与技术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开源软件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C++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图像基本理论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图形基本理论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人工智能</a:t>
            </a:r>
            <a:endParaRPr lang="en-US" altLang="zh-CN" dirty="0"/>
          </a:p>
          <a:p>
            <a:r>
              <a:rPr lang="zh-CN" altLang="en-US" dirty="0"/>
              <a:t>常用平台与软件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系统安装与配置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MFC</a:t>
            </a:r>
          </a:p>
          <a:p>
            <a:pPr lvl="2">
              <a:lnSpc>
                <a:spcPct val="100000"/>
              </a:lnSpc>
            </a:pPr>
            <a:r>
              <a:rPr lang="en-US" altLang="zh-CN" dirty="0" err="1"/>
              <a:t>GitHUB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en-US" altLang="zh-CN" dirty="0"/>
              <a:t>OpenCV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OpenGL</a:t>
            </a:r>
          </a:p>
          <a:p>
            <a:pPr lvl="2">
              <a:lnSpc>
                <a:spcPct val="100000"/>
              </a:lnSpc>
            </a:pPr>
            <a:r>
              <a:rPr lang="en-US" altLang="zh-CN" dirty="0"/>
              <a:t>Qt </a:t>
            </a:r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pPr lvl="2"/>
            <a:r>
              <a:rPr lang="zh-CN" altLang="en-US" dirty="0"/>
              <a:t>图像处理</a:t>
            </a:r>
            <a:endParaRPr lang="en-US" altLang="zh-CN" dirty="0"/>
          </a:p>
          <a:p>
            <a:pPr lvl="2"/>
            <a:r>
              <a:rPr lang="zh-CN" altLang="en-US" dirty="0"/>
              <a:t>目标检测与分类</a:t>
            </a:r>
            <a:endParaRPr lang="en-US" altLang="zh-CN" dirty="0"/>
          </a:p>
          <a:p>
            <a:pPr lvl="2"/>
            <a:r>
              <a:rPr lang="zh-CN" altLang="en-US" dirty="0"/>
              <a:t>目标识别</a:t>
            </a:r>
            <a:endParaRPr lang="en-US" altLang="zh-CN" dirty="0"/>
          </a:p>
          <a:p>
            <a:pPr lvl="2"/>
            <a:r>
              <a:rPr lang="zh-CN" altLang="en-US" dirty="0"/>
              <a:t>三维建模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B2007BB-D5BA-438C-90B8-929F50CADB7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022939661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75E58AD-9CD8-42A2-AE34-C8F368FE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课程内容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4FD6D71-015B-4943-A8E7-DFCF9AE3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20" y="1407196"/>
            <a:ext cx="10193864" cy="51446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133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能力图谱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DE1481-68E3-487E-BB2C-1C62F82463B2}"/>
              </a:ext>
            </a:extLst>
          </p:cNvPr>
          <p:cNvSpPr txBox="1"/>
          <p:nvPr/>
        </p:nvSpPr>
        <p:spPr>
          <a:xfrm>
            <a:off x="497131" y="2429599"/>
            <a:ext cx="10626242" cy="4720463"/>
          </a:xfrm>
          <a:prstGeom prst="rect">
            <a:avLst/>
          </a:prstGeom>
          <a:noFill/>
        </p:spPr>
        <p:txBody>
          <a:bodyPr vert="eaVert" wrap="square" rtlCol="0" anchor="b" anchorCtr="0">
            <a:spAutoFit/>
          </a:bodyPr>
          <a:lstStyle/>
          <a:p>
            <a:pPr marL="360000" indent="-3600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自学能力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上网查资料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自学新的理论和知识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开源代码查找与利用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看懂别人的代码</a:t>
            </a:r>
          </a:p>
          <a:p>
            <a:pPr marL="360000" indent="-360000">
              <a:lnSpc>
                <a:spcPts val="3333"/>
              </a:lnSpc>
              <a:spcBef>
                <a:spcPts val="2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动手能力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各种平台的安装、配置、使用</a:t>
            </a:r>
            <a:endParaRPr lang="zh-CN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编程与调试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系统集成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技术分析与总结报告的撰写</a:t>
            </a:r>
          </a:p>
          <a:p>
            <a:pPr marL="360000" indent="-360000">
              <a:lnSpc>
                <a:spcPts val="3333"/>
              </a:lnSpc>
              <a:spcBef>
                <a:spcPts val="2000"/>
              </a:spcBef>
              <a:spcAft>
                <a:spcPts val="1200"/>
              </a:spcAft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67" dirty="0">
                <a:solidFill>
                  <a:srgbClr val="C00000"/>
                </a:solidFill>
                <a:latin typeface="+mn-ea"/>
              </a:rPr>
              <a:t>分析和解决问题能力</a:t>
            </a:r>
            <a:endParaRPr lang="en-US" altLang="zh-CN" sz="2667" dirty="0">
              <a:solidFill>
                <a:srgbClr val="C00000"/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逻辑思辨能力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经验积累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信心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85800" lvl="2" indent="-228600">
              <a:lnSpc>
                <a:spcPts val="3333"/>
              </a:lnSpc>
              <a:spcBef>
                <a:spcPts val="1000"/>
              </a:spcBef>
              <a:spcAft>
                <a:spcPts val="120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</a:pPr>
            <a:r>
              <a:rPr lang="zh-CN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恒心与毅力</a:t>
            </a:r>
            <a:endParaRPr lang="en-US" altLang="zh-CN" sz="1867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211086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4FB23-C34D-4332-BCDC-6B12237DE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/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1D131-7419-4CBA-A185-DBDF8090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45DDB-8126-406B-958C-1825E9DA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1213339"/>
            <a:ext cx="11718525" cy="56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2728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4ECF1-BA54-4B89-9ED1-8D2A1FED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BE461-4914-4FD5-A946-8F92ADD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altLang="zh-CN" dirty="0"/>
          </a:p>
          <a:p>
            <a:pPr lvl="2"/>
            <a:r>
              <a:rPr lang="en-US" altLang="zh-CN" dirty="0"/>
              <a:t>Visual Studio 2017</a:t>
            </a:r>
            <a:r>
              <a:rPr lang="zh-CN" altLang="en-US" dirty="0"/>
              <a:t>安装</a:t>
            </a:r>
            <a:endParaRPr lang="en-US" altLang="zh-CN" dirty="0"/>
          </a:p>
          <a:p>
            <a:pPr lvl="2"/>
            <a:r>
              <a:rPr lang="en-US" altLang="zh-CN" dirty="0"/>
              <a:t>C/C++</a:t>
            </a:r>
            <a:r>
              <a:rPr lang="zh-CN" altLang="en-US" dirty="0"/>
              <a:t>复习</a:t>
            </a:r>
            <a:endParaRPr lang="en-US" altLang="zh-CN" dirty="0"/>
          </a:p>
          <a:p>
            <a:pPr lvl="2"/>
            <a:r>
              <a:rPr lang="en-US" altLang="zh-CN" dirty="0"/>
              <a:t>GitHub 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https://www.liaoxuefeng.com/wiki/896043488029600</a:t>
            </a:r>
            <a:endParaRPr lang="en-US" altLang="zh-CN" dirty="0"/>
          </a:p>
          <a:p>
            <a:pPr lvl="2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069700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9C69A0-EE6D-450C-9674-027C3939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B457828-2C78-4725-80AE-5DA06E2C3E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、什么是实训课</a:t>
            </a:r>
          </a:p>
        </p:txBody>
      </p:sp>
    </p:spTree>
    <p:extLst>
      <p:ext uri="{BB962C8B-B14F-4D97-AF65-F5344CB8AC3E}">
        <p14:creationId xmlns:p14="http://schemas.microsoft.com/office/powerpoint/2010/main" val="1983659769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7BEE98-4FBA-4A4E-B104-38C23883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043" y="545316"/>
            <a:ext cx="6142569" cy="502766"/>
          </a:xfrm>
        </p:spPr>
        <p:txBody>
          <a:bodyPr/>
          <a:lstStyle/>
          <a:p>
            <a:r>
              <a:rPr lang="zh-CN" altLang="en-US" dirty="0"/>
              <a:t>考试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BE461-4914-4FD5-A946-8F92ADD0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周考：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纯实操，可上网，要录屏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答辨：学生讲、老师提问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月考：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基础理论：本月新学内容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本月用到的内容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技能：实操题 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+ 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竞赛题 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marL="360000" lvl="2" indent="-360000">
              <a:buClr>
                <a:srgbClr val="D24726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竞赛：以竞赛题成绩排名，公布前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名（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分以上），发奖品（纪念品）</a:t>
            </a:r>
          </a:p>
        </p:txBody>
      </p:sp>
    </p:spTree>
    <p:extLst>
      <p:ext uri="{BB962C8B-B14F-4D97-AF65-F5344CB8AC3E}">
        <p14:creationId xmlns:p14="http://schemas.microsoft.com/office/powerpoint/2010/main" val="449096545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6DBB3-96CB-4CF2-B23B-FA457B50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B756C-BF25-4756-977C-6376A56B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几点要求</a:t>
            </a:r>
            <a:endParaRPr lang="en-US" altLang="zh-CN" dirty="0"/>
          </a:p>
          <a:p>
            <a:pPr lvl="2"/>
            <a:r>
              <a:rPr lang="zh-CN" altLang="en-US" dirty="0"/>
              <a:t>切实遵守学校各项规章制度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不得玩游戏，包括上课、课间、自习</a:t>
            </a:r>
            <a:r>
              <a:rPr lang="zh-CN" altLang="en-US" dirty="0"/>
              <a:t>。第一次违犯：检查书</a:t>
            </a:r>
            <a:r>
              <a:rPr lang="en-US" altLang="zh-CN" dirty="0"/>
              <a:t>/</a:t>
            </a:r>
            <a:r>
              <a:rPr lang="zh-CN" altLang="en-US" dirty="0"/>
              <a:t>保证书</a:t>
            </a:r>
            <a:r>
              <a:rPr lang="en-US" altLang="zh-CN" dirty="0"/>
              <a:t>/</a:t>
            </a:r>
            <a:r>
              <a:rPr lang="zh-CN" altLang="en-US" dirty="0"/>
              <a:t>系主任签字</a:t>
            </a:r>
            <a:r>
              <a:rPr lang="en-US" altLang="zh-CN" dirty="0"/>
              <a:t>/</a:t>
            </a:r>
            <a:r>
              <a:rPr lang="zh-CN" altLang="en-US" dirty="0"/>
              <a:t>通知家长    第二次违犯：末班</a:t>
            </a:r>
            <a:endParaRPr lang="en-US" altLang="zh-CN" dirty="0"/>
          </a:p>
          <a:p>
            <a:pPr lvl="2"/>
            <a:r>
              <a:rPr lang="zh-CN" altLang="en-US" dirty="0"/>
              <a:t>上课认真听讲，不得睡觉，看小说、做与上课无关的事  </a:t>
            </a:r>
            <a:endParaRPr lang="en-US" altLang="zh-CN" dirty="0"/>
          </a:p>
          <a:p>
            <a:pPr lvl="2"/>
            <a:r>
              <a:rPr lang="zh-CN" altLang="en-US" dirty="0"/>
              <a:t>正课时间出教室请假</a:t>
            </a:r>
            <a:r>
              <a:rPr lang="en-US" altLang="zh-CN" dirty="0"/>
              <a:t>/</a:t>
            </a:r>
            <a:r>
              <a:rPr lang="zh-CN" altLang="en-US" dirty="0"/>
              <a:t>进教室要报告</a:t>
            </a:r>
            <a:r>
              <a:rPr lang="en-US" altLang="zh-CN" dirty="0"/>
              <a:t>/</a:t>
            </a:r>
            <a:r>
              <a:rPr lang="zh-CN" altLang="en-US" dirty="0"/>
              <a:t>不得正课时间取外卖</a:t>
            </a:r>
            <a:endParaRPr lang="en-US" altLang="zh-CN" dirty="0"/>
          </a:p>
          <a:p>
            <a:pPr lvl="2"/>
            <a:r>
              <a:rPr lang="zh-CN" altLang="en-US" dirty="0"/>
              <a:t>课堂上涌跃发言、有问题及时提问</a:t>
            </a:r>
            <a:endParaRPr lang="en-US" altLang="zh-CN" dirty="0"/>
          </a:p>
          <a:p>
            <a:pPr lvl="2"/>
            <a:r>
              <a:rPr lang="zh-CN" altLang="en-US" dirty="0"/>
              <a:t>按要求自习、复习、练习、训练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4802094"/>
      </p:ext>
    </p:extLst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446" y="541633"/>
            <a:ext cx="6972380" cy="913199"/>
          </a:xfrm>
        </p:spPr>
        <p:txBody>
          <a:bodyPr/>
          <a:lstStyle/>
          <a:p>
            <a:pPr algn="ctr"/>
            <a:r>
              <a:rPr lang="zh-CN" altLang="en-US" dirty="0"/>
              <a:t>结束语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7950" y="3116062"/>
            <a:ext cx="4242719" cy="3384937"/>
          </a:xfrm>
        </p:spPr>
        <p:txBody>
          <a:bodyPr/>
          <a:lstStyle/>
          <a:p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None/>
            </a:pPr>
            <a:endParaRPr altLang="zh-CN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xfrm>
            <a:off x="632184" y="1380392"/>
            <a:ext cx="9985109" cy="157235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未来四个月，是决定大家前途和命运的</a:t>
            </a:r>
            <a:r>
              <a:rPr lang="zh-CN" altLang="en-US" dirty="0">
                <a:solidFill>
                  <a:srgbClr val="FF0000"/>
                </a:solidFill>
              </a:rPr>
              <a:t>大决战</a:t>
            </a:r>
            <a:r>
              <a:rPr altLang="zh-CN" dirty="0">
                <a:solidFill>
                  <a:srgbClr val="FF0000"/>
                </a:solidFill>
              </a:rPr>
              <a:t>!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本单元内容 </a:t>
            </a:r>
            <a:r>
              <a:rPr altLang="zh-CN" dirty="0">
                <a:latin typeface="黑体" pitchFamily="49" charset="-122"/>
                <a:ea typeface="黑体" pitchFamily="49" charset="-122"/>
              </a:rPr>
              <a:t>==</a:t>
            </a:r>
            <a:r>
              <a:rPr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通关指南</a:t>
            </a:r>
            <a:r>
              <a:rPr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》</a:t>
            </a:r>
            <a:r>
              <a:rPr altLang="zh-CN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通关密码：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我要自已飞翔！</a:t>
            </a: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altLang="zh-CN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5" name="Picture 2" descr="https://img.pconline.com.cn/images/upload/upc/tx/photoblog/1207/30/c1/12609377_12609377_1343620486605_mthum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5474" y="3199021"/>
            <a:ext cx="4647705" cy="3098470"/>
          </a:xfrm>
          <a:prstGeom prst="rect">
            <a:avLst/>
          </a:prstGeom>
          <a:noFill/>
        </p:spPr>
      </p:pic>
      <p:pic>
        <p:nvPicPr>
          <p:cNvPr id="6" name="Picture 2" descr="http://travel.cntv.cn/special/qm/20120327/images/1332841986380_xin_4830309221625625135785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9128" y="3202597"/>
            <a:ext cx="3833443" cy="3066755"/>
          </a:xfrm>
          <a:prstGeom prst="rect">
            <a:avLst/>
          </a:prstGeom>
          <a:noFill/>
        </p:spPr>
      </p:pic>
      <p:pic>
        <p:nvPicPr>
          <p:cNvPr id="7" name="图形 6" descr="关闭">
            <a:extLst>
              <a:ext uri="{FF2B5EF4-FFF2-40B4-BE49-F238E27FC236}">
                <a16:creationId xmlns:a16="http://schemas.microsoft.com/office/drawing/2014/main" id="{0387DF72-B599-40DC-B2B2-910FFE026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6137" y="3450876"/>
            <a:ext cx="1205802" cy="1205802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877E0302-4490-4F33-B8C6-AF74CD39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什么是实训课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9D50C-BADA-4B80-8802-34448383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编更多的程序？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编更大的程序？</a:t>
            </a:r>
            <a:endParaRPr lang="en-US" altLang="zh-CN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404040"/>
                </a:solidFill>
              </a:rPr>
              <a:t>编更复杂的程序？</a:t>
            </a:r>
            <a:endParaRPr lang="zh-CN" altLang="zh-CN" dirty="0">
              <a:solidFill>
                <a:srgbClr val="404040"/>
              </a:solidFill>
            </a:endParaRPr>
          </a:p>
          <a:p>
            <a:pPr>
              <a:buNone/>
            </a:pP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E964A51-0951-4876-A608-065878FFA4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 什么是实训课？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379CE-04AC-4E78-8749-9189D087FA4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用企业实际项目进行训练？</a:t>
            </a:r>
            <a:endParaRPr lang="en-US" altLang="zh-CN" dirty="0">
              <a:solidFill>
                <a:srgbClr val="404040"/>
              </a:solidFill>
            </a:endParaRPr>
          </a:p>
          <a:p>
            <a:pPr marL="360000" indent="-360000">
              <a:buClr>
                <a:srgbClr val="D24726"/>
              </a:buClr>
            </a:pPr>
            <a:r>
              <a:rPr lang="zh-CN" altLang="en-US" dirty="0">
                <a:solidFill>
                  <a:srgbClr val="404040"/>
                </a:solidFill>
              </a:rPr>
              <a:t>参与企业实际项目？</a:t>
            </a:r>
            <a:endParaRPr lang="en-US" altLang="zh-CN" dirty="0">
              <a:solidFill>
                <a:srgbClr val="404040"/>
              </a:solidFill>
            </a:endParaRP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616316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5" name="图形 4" descr="问号">
            <a:extLst>
              <a:ext uri="{FF2B5EF4-FFF2-40B4-BE49-F238E27FC236}">
                <a16:creationId xmlns:a16="http://schemas.microsoft.com/office/drawing/2014/main" id="{646FED31-5A4D-4ABA-A6A5-53260048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4666" y="2091387"/>
            <a:ext cx="2861334" cy="28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5871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D1AF930-E566-4898-B88D-48551B0C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A49D50C-BADA-4B80-8802-34448383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  <a:p>
            <a:pPr lvl="2"/>
            <a:r>
              <a:rPr lang="zh-CN" altLang="en-US" dirty="0"/>
              <a:t>以实际应用为背景（选题）</a:t>
            </a:r>
          </a:p>
          <a:p>
            <a:pPr lvl="2"/>
            <a:r>
              <a:rPr lang="zh-CN" altLang="en-US" dirty="0"/>
              <a:t>以能力养成为目标（教学）</a:t>
            </a:r>
          </a:p>
          <a:p>
            <a:pPr lvl="2"/>
            <a:r>
              <a:rPr lang="zh-CN" altLang="en-US" dirty="0"/>
              <a:t>以实际项目环境为基础（平台）</a:t>
            </a:r>
          </a:p>
          <a:p>
            <a:pPr lvl="2"/>
            <a:r>
              <a:rPr lang="zh-CN" altLang="en-US" dirty="0">
                <a:solidFill>
                  <a:srgbClr val="D24726"/>
                </a:solidFill>
              </a:rPr>
              <a:t>以企业需求为指引（方向）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E964A51-0951-4876-A608-065878FFA4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实训课的特点与定位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379CE-04AC-4E78-8749-9189D087FA4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定位</a:t>
            </a:r>
          </a:p>
          <a:p>
            <a:pPr lvl="2"/>
            <a:r>
              <a:rPr lang="zh-CN" altLang="en-US" dirty="0"/>
              <a:t>一个崭新的学习阶段</a:t>
            </a:r>
          </a:p>
          <a:p>
            <a:pPr lvl="2"/>
            <a:r>
              <a:rPr lang="zh-CN" altLang="en-US" dirty="0">
                <a:solidFill>
                  <a:srgbClr val="D24726"/>
                </a:solidFill>
              </a:rPr>
              <a:t>从教室走向企业的桥梁</a:t>
            </a:r>
          </a:p>
          <a:p>
            <a:pPr marL="360000" indent="-360000">
              <a:buClr>
                <a:srgbClr val="D24726"/>
              </a:buClr>
            </a:pPr>
            <a:r>
              <a:rPr lang="zh-CN" altLang="en-US" dirty="0"/>
              <a:t>如何实施</a:t>
            </a:r>
          </a:p>
          <a:p>
            <a:pPr lvl="2"/>
            <a:r>
              <a:rPr lang="zh-CN" altLang="en-US" dirty="0"/>
              <a:t>教什么？怎么教、怎么学？</a:t>
            </a:r>
          </a:p>
          <a:p>
            <a:pPr lvl="2">
              <a:buNone/>
            </a:pPr>
            <a:r>
              <a:rPr lang="en-US" altLang="zh-CN" dirty="0"/>
              <a:t>----</a:t>
            </a:r>
            <a:r>
              <a:rPr lang="zh-CN" altLang="en-US" dirty="0">
                <a:solidFill>
                  <a:srgbClr val="D24726"/>
                </a:solidFill>
              </a:rPr>
              <a:t>了解企业，补足差距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616316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49659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什么是实训课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百度调研（</a:t>
            </a:r>
            <a:r>
              <a:rPr altLang="zh-CN" dirty="0"/>
              <a:t>2019.05.28</a:t>
            </a:r>
            <a:r>
              <a:rPr lang="zh-CN" altLang="en-US" dirty="0"/>
              <a:t>）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7446F8E7-7858-4A15-8AC8-C29BA8E63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47" y="2050898"/>
            <a:ext cx="7732103" cy="4348998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32_TF10001108" id="{21247EBA-36EF-4F8B-BD4D-320415D1000C}" vid="{E7B7BECC-7318-4CD9-B03C-F0859BBEE683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4002</TotalTime>
  <Words>2496</Words>
  <Application>Microsoft Office PowerPoint</Application>
  <PresentationFormat>宽屏</PresentationFormat>
  <Paragraphs>545</Paragraphs>
  <Slides>62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黑体</vt:lpstr>
      <vt:lpstr>楷体</vt:lpstr>
      <vt:lpstr>宋体</vt:lpstr>
      <vt:lpstr>微软雅黑</vt:lpstr>
      <vt:lpstr>Arial</vt:lpstr>
      <vt:lpstr>Segoe UI</vt:lpstr>
      <vt:lpstr>Wingdings</vt:lpstr>
      <vt:lpstr>欢迎文档</vt:lpstr>
      <vt:lpstr>第一单元  课程简介</vt:lpstr>
      <vt:lpstr>PowerPoint 演示文稿</vt:lpstr>
      <vt:lpstr>自我介绍 </vt:lpstr>
      <vt:lpstr>自我介绍 </vt:lpstr>
      <vt:lpstr>PowerPoint 演示文稿</vt:lpstr>
      <vt:lpstr>PowerPoint 演示文稿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1. 什么是实训课</vt:lpstr>
      <vt:lpstr>PowerPoint 演示文稿</vt:lpstr>
      <vt:lpstr>2. 关于开源软件 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2. 关于开源软件</vt:lpstr>
      <vt:lpstr>PowerPoint 演示文稿</vt:lpstr>
      <vt:lpstr>3. 关于能力培养 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3. 关于能力培养</vt:lpstr>
      <vt:lpstr>PowerPoint 演示文稿</vt:lpstr>
      <vt:lpstr>4. 课程内容 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4. 课程内容</vt:lpstr>
      <vt:lpstr>总结</vt:lpstr>
      <vt:lpstr>PowerPoint 演示文稿</vt:lpstr>
      <vt:lpstr>考试 </vt:lpstr>
      <vt:lpstr>PowerPoint 演示文稿</vt:lpstr>
      <vt:lpstr>结束语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实训 1- 4</dc:title>
  <dc:creator>lixuejun@vip.163.com</dc:creator>
  <cp:keywords/>
  <cp:lastModifiedBy>lixuejun@vip.163.com</cp:lastModifiedBy>
  <cp:revision>260</cp:revision>
  <dcterms:created xsi:type="dcterms:W3CDTF">2019-05-23T01:29:49Z</dcterms:created>
  <dcterms:modified xsi:type="dcterms:W3CDTF">2019-06-05T14:11:29Z</dcterms:modified>
  <cp:version/>
</cp:coreProperties>
</file>